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1388388" cy="30275213"/>
  <p:notesSz cx="6858000" cy="9144000"/>
  <p:defaultTextStyle>
    <a:defPPr>
      <a:defRPr lang="en-US"/>
    </a:defPPr>
    <a:lvl1pPr marL="0" algn="l" defTabSz="1476070" rtl="0" eaLnBrk="1" latinLnBrk="0" hangingPunct="1">
      <a:defRPr sz="5800" kern="1200">
        <a:solidFill>
          <a:schemeClr val="tx1"/>
        </a:solidFill>
        <a:latin typeface="+mn-lt"/>
        <a:ea typeface="+mn-ea"/>
        <a:cs typeface="+mn-cs"/>
      </a:defRPr>
    </a:lvl1pPr>
    <a:lvl2pPr marL="1476070" algn="l" defTabSz="1476070" rtl="0" eaLnBrk="1" latinLnBrk="0" hangingPunct="1">
      <a:defRPr sz="5800" kern="1200">
        <a:solidFill>
          <a:schemeClr val="tx1"/>
        </a:solidFill>
        <a:latin typeface="+mn-lt"/>
        <a:ea typeface="+mn-ea"/>
        <a:cs typeface="+mn-cs"/>
      </a:defRPr>
    </a:lvl2pPr>
    <a:lvl3pPr marL="2952140" algn="l" defTabSz="1476070" rtl="0" eaLnBrk="1" latinLnBrk="0" hangingPunct="1">
      <a:defRPr sz="5800" kern="1200">
        <a:solidFill>
          <a:schemeClr val="tx1"/>
        </a:solidFill>
        <a:latin typeface="+mn-lt"/>
        <a:ea typeface="+mn-ea"/>
        <a:cs typeface="+mn-cs"/>
      </a:defRPr>
    </a:lvl3pPr>
    <a:lvl4pPr marL="4428211" algn="l" defTabSz="1476070" rtl="0" eaLnBrk="1" latinLnBrk="0" hangingPunct="1">
      <a:defRPr sz="5800" kern="1200">
        <a:solidFill>
          <a:schemeClr val="tx1"/>
        </a:solidFill>
        <a:latin typeface="+mn-lt"/>
        <a:ea typeface="+mn-ea"/>
        <a:cs typeface="+mn-cs"/>
      </a:defRPr>
    </a:lvl4pPr>
    <a:lvl5pPr marL="5904281" algn="l" defTabSz="1476070" rtl="0" eaLnBrk="1" latinLnBrk="0" hangingPunct="1">
      <a:defRPr sz="5800" kern="1200">
        <a:solidFill>
          <a:schemeClr val="tx1"/>
        </a:solidFill>
        <a:latin typeface="+mn-lt"/>
        <a:ea typeface="+mn-ea"/>
        <a:cs typeface="+mn-cs"/>
      </a:defRPr>
    </a:lvl5pPr>
    <a:lvl6pPr marL="7380351" algn="l" defTabSz="1476070" rtl="0" eaLnBrk="1" latinLnBrk="0" hangingPunct="1">
      <a:defRPr sz="5800" kern="1200">
        <a:solidFill>
          <a:schemeClr val="tx1"/>
        </a:solidFill>
        <a:latin typeface="+mn-lt"/>
        <a:ea typeface="+mn-ea"/>
        <a:cs typeface="+mn-cs"/>
      </a:defRPr>
    </a:lvl6pPr>
    <a:lvl7pPr marL="8856421" algn="l" defTabSz="1476070" rtl="0" eaLnBrk="1" latinLnBrk="0" hangingPunct="1">
      <a:defRPr sz="5800" kern="1200">
        <a:solidFill>
          <a:schemeClr val="tx1"/>
        </a:solidFill>
        <a:latin typeface="+mn-lt"/>
        <a:ea typeface="+mn-ea"/>
        <a:cs typeface="+mn-cs"/>
      </a:defRPr>
    </a:lvl7pPr>
    <a:lvl8pPr marL="10332491" algn="l" defTabSz="1476070" rtl="0" eaLnBrk="1" latinLnBrk="0" hangingPunct="1">
      <a:defRPr sz="5800" kern="1200">
        <a:solidFill>
          <a:schemeClr val="tx1"/>
        </a:solidFill>
        <a:latin typeface="+mn-lt"/>
        <a:ea typeface="+mn-ea"/>
        <a:cs typeface="+mn-cs"/>
      </a:defRPr>
    </a:lvl8pPr>
    <a:lvl9pPr marL="11808562" algn="l" defTabSz="1476070"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p15:clr>
            <a:srgbClr val="A4A3A4"/>
          </p15:clr>
        </p15:guide>
        <p15:guide id="2" pos="67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10A31"/>
    <a:srgbClr val="FF64A0"/>
    <a:srgbClr val="30323D"/>
    <a:srgbClr val="563440"/>
    <a:srgbClr val="D5B8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4"/>
    <p:restoredTop sz="92323" autoAdjust="0"/>
  </p:normalViewPr>
  <p:slideViewPr>
    <p:cSldViewPr snapToGrid="0" snapToObjects="1">
      <p:cViewPr>
        <p:scale>
          <a:sx n="21" d="100"/>
          <a:sy n="21" d="100"/>
        </p:scale>
        <p:origin x="2336" y="776"/>
      </p:cViewPr>
      <p:guideLst>
        <p:guide orient="horz" pos="9536"/>
        <p:guide pos="67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0F03F-6924-9C47-9671-EC13FB5F1934}" type="datetimeFigureOut">
              <a:rPr lang="en-US" smtClean="0"/>
              <a:t>6/1/24</a:t>
            </a:fld>
            <a:endParaRPr lang="en-US"/>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0357D-F5F4-8144-BB41-73CF13983DE8}" type="slidenum">
              <a:rPr lang="en-US" smtClean="0"/>
              <a:t>‹#›</a:t>
            </a:fld>
            <a:endParaRPr lang="en-US"/>
          </a:p>
        </p:txBody>
      </p:sp>
    </p:spTree>
    <p:extLst>
      <p:ext uri="{BB962C8B-B14F-4D97-AF65-F5344CB8AC3E}">
        <p14:creationId xmlns:p14="http://schemas.microsoft.com/office/powerpoint/2010/main" val="1043977964"/>
      </p:ext>
    </p:extLst>
  </p:cSld>
  <p:clrMap bg1="lt1" tx1="dk1" bg2="lt2" tx2="dk2" accent1="accent1" accent2="accent2" accent3="accent3" accent4="accent4" accent5="accent5" accent6="accent6" hlink="hlink" folHlink="folHlink"/>
  <p:notesStyle>
    <a:lvl1pPr marL="0" algn="l" defTabSz="1476070" rtl="0" eaLnBrk="1" latinLnBrk="0" hangingPunct="1">
      <a:defRPr sz="3900" kern="1200">
        <a:solidFill>
          <a:schemeClr val="tx1"/>
        </a:solidFill>
        <a:latin typeface="+mn-lt"/>
        <a:ea typeface="+mn-ea"/>
        <a:cs typeface="+mn-cs"/>
      </a:defRPr>
    </a:lvl1pPr>
    <a:lvl2pPr marL="1476070" algn="l" defTabSz="1476070" rtl="0" eaLnBrk="1" latinLnBrk="0" hangingPunct="1">
      <a:defRPr sz="3900" kern="1200">
        <a:solidFill>
          <a:schemeClr val="tx1"/>
        </a:solidFill>
        <a:latin typeface="+mn-lt"/>
        <a:ea typeface="+mn-ea"/>
        <a:cs typeface="+mn-cs"/>
      </a:defRPr>
    </a:lvl2pPr>
    <a:lvl3pPr marL="2952140" algn="l" defTabSz="1476070" rtl="0" eaLnBrk="1" latinLnBrk="0" hangingPunct="1">
      <a:defRPr sz="3900" kern="1200">
        <a:solidFill>
          <a:schemeClr val="tx1"/>
        </a:solidFill>
        <a:latin typeface="+mn-lt"/>
        <a:ea typeface="+mn-ea"/>
        <a:cs typeface="+mn-cs"/>
      </a:defRPr>
    </a:lvl3pPr>
    <a:lvl4pPr marL="4428211" algn="l" defTabSz="1476070" rtl="0" eaLnBrk="1" latinLnBrk="0" hangingPunct="1">
      <a:defRPr sz="3900" kern="1200">
        <a:solidFill>
          <a:schemeClr val="tx1"/>
        </a:solidFill>
        <a:latin typeface="+mn-lt"/>
        <a:ea typeface="+mn-ea"/>
        <a:cs typeface="+mn-cs"/>
      </a:defRPr>
    </a:lvl4pPr>
    <a:lvl5pPr marL="5904281" algn="l" defTabSz="1476070" rtl="0" eaLnBrk="1" latinLnBrk="0" hangingPunct="1">
      <a:defRPr sz="3900" kern="1200">
        <a:solidFill>
          <a:schemeClr val="tx1"/>
        </a:solidFill>
        <a:latin typeface="+mn-lt"/>
        <a:ea typeface="+mn-ea"/>
        <a:cs typeface="+mn-cs"/>
      </a:defRPr>
    </a:lvl5pPr>
    <a:lvl6pPr marL="7380351" algn="l" defTabSz="1476070" rtl="0" eaLnBrk="1" latinLnBrk="0" hangingPunct="1">
      <a:defRPr sz="3900" kern="1200">
        <a:solidFill>
          <a:schemeClr val="tx1"/>
        </a:solidFill>
        <a:latin typeface="+mn-lt"/>
        <a:ea typeface="+mn-ea"/>
        <a:cs typeface="+mn-cs"/>
      </a:defRPr>
    </a:lvl6pPr>
    <a:lvl7pPr marL="8856421" algn="l" defTabSz="1476070" rtl="0" eaLnBrk="1" latinLnBrk="0" hangingPunct="1">
      <a:defRPr sz="3900" kern="1200">
        <a:solidFill>
          <a:schemeClr val="tx1"/>
        </a:solidFill>
        <a:latin typeface="+mn-lt"/>
        <a:ea typeface="+mn-ea"/>
        <a:cs typeface="+mn-cs"/>
      </a:defRPr>
    </a:lvl7pPr>
    <a:lvl8pPr marL="10332491" algn="l" defTabSz="1476070" rtl="0" eaLnBrk="1" latinLnBrk="0" hangingPunct="1">
      <a:defRPr sz="3900" kern="1200">
        <a:solidFill>
          <a:schemeClr val="tx1"/>
        </a:solidFill>
        <a:latin typeface="+mn-lt"/>
        <a:ea typeface="+mn-ea"/>
        <a:cs typeface="+mn-cs"/>
      </a:defRPr>
    </a:lvl8pPr>
    <a:lvl9pPr marL="11808562" algn="l" defTabSz="1476070"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A1: 594 x 841 mm, Portrait</a:t>
            </a:r>
          </a:p>
          <a:p>
            <a:r>
              <a:rPr lang="en-US" dirty="0"/>
              <a:t>Normal font size: 18 </a:t>
            </a:r>
            <a:r>
              <a:rPr lang="en-US" dirty="0" err="1"/>
              <a:t>pt</a:t>
            </a:r>
            <a:endParaRPr lang="en-US" dirty="0"/>
          </a:p>
          <a:p>
            <a:r>
              <a:rPr lang="en-US" dirty="0"/>
              <a:t>Minimum</a:t>
            </a:r>
            <a:r>
              <a:rPr lang="en-US" baseline="0" dirty="0"/>
              <a:t> font size: 12 </a:t>
            </a:r>
            <a:r>
              <a:rPr lang="en-US" baseline="0" dirty="0" err="1"/>
              <a:t>pt</a:t>
            </a:r>
            <a:endParaRPr lang="en-US" baseline="0" dirty="0"/>
          </a:p>
          <a:p>
            <a:r>
              <a:rPr lang="en-US" dirty="0"/>
              <a:t>Titles</a:t>
            </a:r>
            <a:r>
              <a:rPr lang="en-US" baseline="0" dirty="0"/>
              <a:t> font size: 40pt+</a:t>
            </a:r>
            <a:endParaRPr lang="en-US" dirty="0"/>
          </a:p>
          <a:p>
            <a:r>
              <a:rPr lang="en-US" baseline="0" dirty="0"/>
              <a:t>Put your name and ID and supervisor name on</a:t>
            </a:r>
          </a:p>
          <a:p>
            <a:r>
              <a:rPr lang="en-US" baseline="0" dirty="0"/>
              <a:t>Either put your poster number and AM or PM in the corner or leave blank so that we can write with a pen.</a:t>
            </a:r>
          </a:p>
          <a:p>
            <a:endParaRPr lang="en-US" dirty="0"/>
          </a:p>
          <a:p>
            <a:endParaRPr lang="en-US" dirty="0"/>
          </a:p>
        </p:txBody>
      </p:sp>
      <p:sp>
        <p:nvSpPr>
          <p:cNvPr id="4" name="Slide Number Placeholder 3"/>
          <p:cNvSpPr>
            <a:spLocks noGrp="1"/>
          </p:cNvSpPr>
          <p:nvPr>
            <p:ph type="sldNum" sz="quarter" idx="10"/>
          </p:nvPr>
        </p:nvSpPr>
        <p:spPr/>
        <p:txBody>
          <a:bodyPr/>
          <a:lstStyle/>
          <a:p>
            <a:fld id="{E8B0357D-F5F4-8144-BB41-73CF13983DE8}" type="slidenum">
              <a:rPr lang="en-US" smtClean="0"/>
              <a:t>1</a:t>
            </a:fld>
            <a:endParaRPr lang="en-US"/>
          </a:p>
        </p:txBody>
      </p:sp>
    </p:spTree>
    <p:extLst>
      <p:ext uri="{BB962C8B-B14F-4D97-AF65-F5344CB8AC3E}">
        <p14:creationId xmlns:p14="http://schemas.microsoft.com/office/powerpoint/2010/main" val="129527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9404941"/>
            <a:ext cx="18180130" cy="6489548"/>
          </a:xfrm>
        </p:spPr>
        <p:txBody>
          <a:bodyPr/>
          <a:lstStyle/>
          <a:p>
            <a:r>
              <a:rPr lang="en-US"/>
              <a:t>Click to edit Master title style</a:t>
            </a:r>
          </a:p>
        </p:txBody>
      </p:sp>
      <p:sp>
        <p:nvSpPr>
          <p:cNvPr id="3" name="Subtitle 2"/>
          <p:cNvSpPr>
            <a:spLocks noGrp="1"/>
          </p:cNvSpPr>
          <p:nvPr>
            <p:ph type="subTitle" idx="1"/>
          </p:nvPr>
        </p:nvSpPr>
        <p:spPr>
          <a:xfrm>
            <a:off x="3208258" y="17155954"/>
            <a:ext cx="14971872" cy="7736999"/>
          </a:xfrm>
        </p:spPr>
        <p:txBody>
          <a:bodyPr/>
          <a:lstStyle>
            <a:lvl1pPr marL="0" indent="0" algn="ctr">
              <a:buNone/>
              <a:defRPr>
                <a:solidFill>
                  <a:schemeClr val="tx1">
                    <a:tint val="75000"/>
                  </a:schemeClr>
                </a:solidFill>
              </a:defRPr>
            </a:lvl1pPr>
            <a:lvl2pPr marL="1476070" indent="0" algn="ctr">
              <a:buNone/>
              <a:defRPr>
                <a:solidFill>
                  <a:schemeClr val="tx1">
                    <a:tint val="75000"/>
                  </a:schemeClr>
                </a:solidFill>
              </a:defRPr>
            </a:lvl2pPr>
            <a:lvl3pPr marL="2952140" indent="0" algn="ctr">
              <a:buNone/>
              <a:defRPr>
                <a:solidFill>
                  <a:schemeClr val="tx1">
                    <a:tint val="75000"/>
                  </a:schemeClr>
                </a:solidFill>
              </a:defRPr>
            </a:lvl3pPr>
            <a:lvl4pPr marL="4428211" indent="0" algn="ctr">
              <a:buNone/>
              <a:defRPr>
                <a:solidFill>
                  <a:schemeClr val="tx1">
                    <a:tint val="75000"/>
                  </a:schemeClr>
                </a:solidFill>
              </a:defRPr>
            </a:lvl4pPr>
            <a:lvl5pPr marL="5904281" indent="0" algn="ctr">
              <a:buNone/>
              <a:defRPr>
                <a:solidFill>
                  <a:schemeClr val="tx1">
                    <a:tint val="75000"/>
                  </a:schemeClr>
                </a:solidFill>
              </a:defRPr>
            </a:lvl5pPr>
            <a:lvl6pPr marL="7380351" indent="0" algn="ctr">
              <a:buNone/>
              <a:defRPr>
                <a:solidFill>
                  <a:schemeClr val="tx1">
                    <a:tint val="75000"/>
                  </a:schemeClr>
                </a:solidFill>
              </a:defRPr>
            </a:lvl6pPr>
            <a:lvl7pPr marL="8856421" indent="0" algn="ctr">
              <a:buNone/>
              <a:defRPr>
                <a:solidFill>
                  <a:schemeClr val="tx1">
                    <a:tint val="75000"/>
                  </a:schemeClr>
                </a:solidFill>
              </a:defRPr>
            </a:lvl7pPr>
            <a:lvl8pPr marL="10332491" indent="0" algn="ctr">
              <a:buNone/>
              <a:defRPr>
                <a:solidFill>
                  <a:schemeClr val="tx1">
                    <a:tint val="75000"/>
                  </a:schemeClr>
                </a:solidFill>
              </a:defRPr>
            </a:lvl8pPr>
            <a:lvl9pPr marL="118085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384DDB-D5FC-8F43-A1FB-802DD5FB858C}" type="datetimeFigureOut">
              <a:rPr lang="en-US" smtClean="0"/>
              <a:t>6/1/24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86627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84DDB-D5FC-8F43-A1FB-802DD5FB858C}" type="datetimeFigureOut">
              <a:rPr lang="en-US" smtClean="0"/>
              <a:t>6/1/24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146252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6581" y="1212415"/>
            <a:ext cx="4812387" cy="258320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419" y="1212415"/>
            <a:ext cx="14080689" cy="25832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84DDB-D5FC-8F43-A1FB-802DD5FB858C}" type="datetimeFigureOut">
              <a:rPr lang="en-US" smtClean="0"/>
              <a:t>6/1/24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331974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84DDB-D5FC-8F43-A1FB-802DD5FB858C}" type="datetimeFigureOut">
              <a:rPr lang="en-US" smtClean="0"/>
              <a:t>6/1/24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31234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535" y="19454630"/>
            <a:ext cx="18180130" cy="6012994"/>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535" y="12831929"/>
            <a:ext cx="18180130" cy="6622701"/>
          </a:xfrm>
        </p:spPr>
        <p:txBody>
          <a:bodyPr anchor="b"/>
          <a:lstStyle>
            <a:lvl1pPr marL="0" indent="0">
              <a:buNone/>
              <a:defRPr sz="6500">
                <a:solidFill>
                  <a:schemeClr val="tx1">
                    <a:tint val="75000"/>
                  </a:schemeClr>
                </a:solidFill>
              </a:defRPr>
            </a:lvl1pPr>
            <a:lvl2pPr marL="1476070" indent="0">
              <a:buNone/>
              <a:defRPr sz="5800">
                <a:solidFill>
                  <a:schemeClr val="tx1">
                    <a:tint val="75000"/>
                  </a:schemeClr>
                </a:solidFill>
              </a:defRPr>
            </a:lvl2pPr>
            <a:lvl3pPr marL="2952140" indent="0">
              <a:buNone/>
              <a:defRPr sz="5200">
                <a:solidFill>
                  <a:schemeClr val="tx1">
                    <a:tint val="75000"/>
                  </a:schemeClr>
                </a:solidFill>
              </a:defRPr>
            </a:lvl3pPr>
            <a:lvl4pPr marL="4428211" indent="0">
              <a:buNone/>
              <a:defRPr sz="4500">
                <a:solidFill>
                  <a:schemeClr val="tx1">
                    <a:tint val="75000"/>
                  </a:schemeClr>
                </a:solidFill>
              </a:defRPr>
            </a:lvl4pPr>
            <a:lvl5pPr marL="5904281" indent="0">
              <a:buNone/>
              <a:defRPr sz="4500">
                <a:solidFill>
                  <a:schemeClr val="tx1">
                    <a:tint val="75000"/>
                  </a:schemeClr>
                </a:solidFill>
              </a:defRPr>
            </a:lvl5pPr>
            <a:lvl6pPr marL="7380351" indent="0">
              <a:buNone/>
              <a:defRPr sz="4500">
                <a:solidFill>
                  <a:schemeClr val="tx1">
                    <a:tint val="75000"/>
                  </a:schemeClr>
                </a:solidFill>
              </a:defRPr>
            </a:lvl6pPr>
            <a:lvl7pPr marL="8856421" indent="0">
              <a:buNone/>
              <a:defRPr sz="4500">
                <a:solidFill>
                  <a:schemeClr val="tx1">
                    <a:tint val="75000"/>
                  </a:schemeClr>
                </a:solidFill>
              </a:defRPr>
            </a:lvl7pPr>
            <a:lvl8pPr marL="10332491" indent="0">
              <a:buNone/>
              <a:defRPr sz="4500">
                <a:solidFill>
                  <a:schemeClr val="tx1">
                    <a:tint val="75000"/>
                  </a:schemeClr>
                </a:solidFill>
              </a:defRPr>
            </a:lvl8pPr>
            <a:lvl9pPr marL="11808562"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384DDB-D5FC-8F43-A1FB-802DD5FB858C}" type="datetimeFigureOut">
              <a:rPr lang="en-US" smtClean="0"/>
              <a:t>6/1/24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132361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419" y="7064219"/>
            <a:ext cx="9446538" cy="19980241"/>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2431" y="7064219"/>
            <a:ext cx="9446538" cy="19980241"/>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384DDB-D5FC-8F43-A1FB-802DD5FB858C}" type="datetimeFigureOut">
              <a:rPr lang="en-US" smtClean="0"/>
              <a:t>6/1/24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377720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420" y="6776884"/>
            <a:ext cx="9450252" cy="2824283"/>
          </a:xfrm>
        </p:spPr>
        <p:txBody>
          <a:bodyPr anchor="b"/>
          <a:lstStyle>
            <a:lvl1pPr marL="0" indent="0">
              <a:buNone/>
              <a:defRPr sz="7700" b="1"/>
            </a:lvl1pPr>
            <a:lvl2pPr marL="1476070" indent="0">
              <a:buNone/>
              <a:defRPr sz="6500" b="1"/>
            </a:lvl2pPr>
            <a:lvl3pPr marL="2952140" indent="0">
              <a:buNone/>
              <a:defRPr sz="5800" b="1"/>
            </a:lvl3pPr>
            <a:lvl4pPr marL="4428211" indent="0">
              <a:buNone/>
              <a:defRPr sz="5200" b="1"/>
            </a:lvl4pPr>
            <a:lvl5pPr marL="5904281" indent="0">
              <a:buNone/>
              <a:defRPr sz="5200" b="1"/>
            </a:lvl5pPr>
            <a:lvl6pPr marL="7380351" indent="0">
              <a:buNone/>
              <a:defRPr sz="5200" b="1"/>
            </a:lvl6pPr>
            <a:lvl7pPr marL="8856421" indent="0">
              <a:buNone/>
              <a:defRPr sz="5200" b="1"/>
            </a:lvl7pPr>
            <a:lvl8pPr marL="10332491" indent="0">
              <a:buNone/>
              <a:defRPr sz="5200" b="1"/>
            </a:lvl8pPr>
            <a:lvl9pPr marL="11808562"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420" y="9601167"/>
            <a:ext cx="9450252"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5005" y="6776884"/>
            <a:ext cx="9453965" cy="2824283"/>
          </a:xfrm>
        </p:spPr>
        <p:txBody>
          <a:bodyPr anchor="b"/>
          <a:lstStyle>
            <a:lvl1pPr marL="0" indent="0">
              <a:buNone/>
              <a:defRPr sz="7700" b="1"/>
            </a:lvl1pPr>
            <a:lvl2pPr marL="1476070" indent="0">
              <a:buNone/>
              <a:defRPr sz="6500" b="1"/>
            </a:lvl2pPr>
            <a:lvl3pPr marL="2952140" indent="0">
              <a:buNone/>
              <a:defRPr sz="5800" b="1"/>
            </a:lvl3pPr>
            <a:lvl4pPr marL="4428211" indent="0">
              <a:buNone/>
              <a:defRPr sz="5200" b="1"/>
            </a:lvl4pPr>
            <a:lvl5pPr marL="5904281" indent="0">
              <a:buNone/>
              <a:defRPr sz="5200" b="1"/>
            </a:lvl5pPr>
            <a:lvl6pPr marL="7380351" indent="0">
              <a:buNone/>
              <a:defRPr sz="5200" b="1"/>
            </a:lvl6pPr>
            <a:lvl7pPr marL="8856421" indent="0">
              <a:buNone/>
              <a:defRPr sz="5200" b="1"/>
            </a:lvl7pPr>
            <a:lvl8pPr marL="10332491" indent="0">
              <a:buNone/>
              <a:defRPr sz="5200" b="1"/>
            </a:lvl8pPr>
            <a:lvl9pPr marL="11808562"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5005" y="9601167"/>
            <a:ext cx="9453965"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384DDB-D5FC-8F43-A1FB-802DD5FB858C}" type="datetimeFigureOut">
              <a:rPr lang="en-US" smtClean="0"/>
              <a:t>6/1/24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23055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384DDB-D5FC-8F43-A1FB-802DD5FB858C}" type="datetimeFigureOut">
              <a:rPr lang="en-US" smtClean="0"/>
              <a:t>6/1/24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246665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84DDB-D5FC-8F43-A1FB-802DD5FB858C}" type="datetimeFigureOut">
              <a:rPr lang="en-US" smtClean="0"/>
              <a:t>6/1/24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65670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421" y="1205402"/>
            <a:ext cx="7036632" cy="5129967"/>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8362266" y="1205404"/>
            <a:ext cx="11956703" cy="25839056"/>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421" y="6335371"/>
            <a:ext cx="7036632" cy="20709089"/>
          </a:xfrm>
        </p:spPr>
        <p:txBody>
          <a:bodyPr/>
          <a:lstStyle>
            <a:lvl1pPr marL="0" indent="0">
              <a:buNone/>
              <a:defRPr sz="4500"/>
            </a:lvl1pPr>
            <a:lvl2pPr marL="1476070" indent="0">
              <a:buNone/>
              <a:defRPr sz="3900"/>
            </a:lvl2pPr>
            <a:lvl3pPr marL="2952140" indent="0">
              <a:buNone/>
              <a:defRPr sz="3200"/>
            </a:lvl3pPr>
            <a:lvl4pPr marL="4428211" indent="0">
              <a:buNone/>
              <a:defRPr sz="2900"/>
            </a:lvl4pPr>
            <a:lvl5pPr marL="5904281" indent="0">
              <a:buNone/>
              <a:defRPr sz="2900"/>
            </a:lvl5pPr>
            <a:lvl6pPr marL="7380351" indent="0">
              <a:buNone/>
              <a:defRPr sz="2900"/>
            </a:lvl6pPr>
            <a:lvl7pPr marL="8856421" indent="0">
              <a:buNone/>
              <a:defRPr sz="2900"/>
            </a:lvl7pPr>
            <a:lvl8pPr marL="10332491" indent="0">
              <a:buNone/>
              <a:defRPr sz="2900"/>
            </a:lvl8pPr>
            <a:lvl9pPr marL="11808562"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21384DDB-D5FC-8F43-A1FB-802DD5FB858C}" type="datetimeFigureOut">
              <a:rPr lang="en-US" smtClean="0"/>
              <a:t>6/1/24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180546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74" y="21192649"/>
            <a:ext cx="12833033" cy="2501912"/>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4192274" y="2705146"/>
            <a:ext cx="12833033" cy="18165128"/>
          </a:xfrm>
        </p:spPr>
        <p:txBody>
          <a:bodyPr/>
          <a:lstStyle>
            <a:lvl1pPr marL="0" indent="0">
              <a:buNone/>
              <a:defRPr sz="10300"/>
            </a:lvl1pPr>
            <a:lvl2pPr marL="1476070" indent="0">
              <a:buNone/>
              <a:defRPr sz="9000"/>
            </a:lvl2pPr>
            <a:lvl3pPr marL="2952140" indent="0">
              <a:buNone/>
              <a:defRPr sz="7700"/>
            </a:lvl3pPr>
            <a:lvl4pPr marL="4428211" indent="0">
              <a:buNone/>
              <a:defRPr sz="6500"/>
            </a:lvl4pPr>
            <a:lvl5pPr marL="5904281" indent="0">
              <a:buNone/>
              <a:defRPr sz="6500"/>
            </a:lvl5pPr>
            <a:lvl6pPr marL="7380351" indent="0">
              <a:buNone/>
              <a:defRPr sz="6500"/>
            </a:lvl6pPr>
            <a:lvl7pPr marL="8856421" indent="0">
              <a:buNone/>
              <a:defRPr sz="6500"/>
            </a:lvl7pPr>
            <a:lvl8pPr marL="10332491" indent="0">
              <a:buNone/>
              <a:defRPr sz="6500"/>
            </a:lvl8pPr>
            <a:lvl9pPr marL="11808562" indent="0">
              <a:buNone/>
              <a:defRPr sz="6500"/>
            </a:lvl9pPr>
          </a:lstStyle>
          <a:p>
            <a:endParaRPr lang="en-US"/>
          </a:p>
        </p:txBody>
      </p:sp>
      <p:sp>
        <p:nvSpPr>
          <p:cNvPr id="4" name="Text Placeholder 3"/>
          <p:cNvSpPr>
            <a:spLocks noGrp="1"/>
          </p:cNvSpPr>
          <p:nvPr>
            <p:ph type="body" sz="half" idx="2"/>
          </p:nvPr>
        </p:nvSpPr>
        <p:spPr>
          <a:xfrm>
            <a:off x="4192274" y="23694561"/>
            <a:ext cx="12833033" cy="3553130"/>
          </a:xfrm>
        </p:spPr>
        <p:txBody>
          <a:bodyPr/>
          <a:lstStyle>
            <a:lvl1pPr marL="0" indent="0">
              <a:buNone/>
              <a:defRPr sz="4500"/>
            </a:lvl1pPr>
            <a:lvl2pPr marL="1476070" indent="0">
              <a:buNone/>
              <a:defRPr sz="3900"/>
            </a:lvl2pPr>
            <a:lvl3pPr marL="2952140" indent="0">
              <a:buNone/>
              <a:defRPr sz="3200"/>
            </a:lvl3pPr>
            <a:lvl4pPr marL="4428211" indent="0">
              <a:buNone/>
              <a:defRPr sz="2900"/>
            </a:lvl4pPr>
            <a:lvl5pPr marL="5904281" indent="0">
              <a:buNone/>
              <a:defRPr sz="2900"/>
            </a:lvl5pPr>
            <a:lvl6pPr marL="7380351" indent="0">
              <a:buNone/>
              <a:defRPr sz="2900"/>
            </a:lvl6pPr>
            <a:lvl7pPr marL="8856421" indent="0">
              <a:buNone/>
              <a:defRPr sz="2900"/>
            </a:lvl7pPr>
            <a:lvl8pPr marL="10332491" indent="0">
              <a:buNone/>
              <a:defRPr sz="2900"/>
            </a:lvl8pPr>
            <a:lvl9pPr marL="11808562"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21384DDB-D5FC-8F43-A1FB-802DD5FB858C}" type="datetimeFigureOut">
              <a:rPr lang="en-US" smtClean="0"/>
              <a:t>6/1/24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A51CF-23C2-7042-900F-FF712FAAEE33}" type="slidenum">
              <a:rPr lang="en-US" smtClean="0"/>
              <a:t>‹#›</a:t>
            </a:fld>
            <a:endParaRPr lang="en-US"/>
          </a:p>
        </p:txBody>
      </p:sp>
    </p:spTree>
    <p:extLst>
      <p:ext uri="{BB962C8B-B14F-4D97-AF65-F5344CB8AC3E}">
        <p14:creationId xmlns:p14="http://schemas.microsoft.com/office/powerpoint/2010/main" val="165517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420" y="1212412"/>
            <a:ext cx="19249549" cy="5045869"/>
          </a:xfrm>
          <a:prstGeom prst="rect">
            <a:avLst/>
          </a:prstGeom>
        </p:spPr>
        <p:txBody>
          <a:bodyPr vert="horz" lIns="295214" tIns="147607" rIns="295214" bIns="147607" rtlCol="0" anchor="ctr">
            <a:normAutofit/>
          </a:bodyPr>
          <a:lstStyle/>
          <a:p>
            <a:r>
              <a:rPr lang="en-US"/>
              <a:t>Click to edit Master title style</a:t>
            </a:r>
          </a:p>
        </p:txBody>
      </p:sp>
      <p:sp>
        <p:nvSpPr>
          <p:cNvPr id="3" name="Text Placeholder 2"/>
          <p:cNvSpPr>
            <a:spLocks noGrp="1"/>
          </p:cNvSpPr>
          <p:nvPr>
            <p:ph type="body" idx="1"/>
          </p:nvPr>
        </p:nvSpPr>
        <p:spPr>
          <a:xfrm>
            <a:off x="1069420" y="7064219"/>
            <a:ext cx="19249549" cy="19980241"/>
          </a:xfrm>
          <a:prstGeom prst="rect">
            <a:avLst/>
          </a:prstGeom>
        </p:spPr>
        <p:txBody>
          <a:bodyPr vert="horz" lIns="295214" tIns="147607" rIns="295214" bIns="1476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419" y="28060639"/>
            <a:ext cx="4990624" cy="1611875"/>
          </a:xfrm>
          <a:prstGeom prst="rect">
            <a:avLst/>
          </a:prstGeom>
        </p:spPr>
        <p:txBody>
          <a:bodyPr vert="horz" lIns="295214" tIns="147607" rIns="295214" bIns="147607" rtlCol="0" anchor="ctr"/>
          <a:lstStyle>
            <a:lvl1pPr algn="l">
              <a:defRPr sz="3900">
                <a:solidFill>
                  <a:schemeClr val="tx1">
                    <a:tint val="75000"/>
                  </a:schemeClr>
                </a:solidFill>
              </a:defRPr>
            </a:lvl1pPr>
          </a:lstStyle>
          <a:p>
            <a:fld id="{21384DDB-D5FC-8F43-A1FB-802DD5FB858C}" type="datetimeFigureOut">
              <a:rPr lang="en-US" smtClean="0"/>
              <a:t>6/1/24</a:t>
            </a:fld>
            <a:endParaRPr lang="en-US"/>
          </a:p>
        </p:txBody>
      </p:sp>
      <p:sp>
        <p:nvSpPr>
          <p:cNvPr id="5" name="Footer Placeholder 4"/>
          <p:cNvSpPr>
            <a:spLocks noGrp="1"/>
          </p:cNvSpPr>
          <p:nvPr>
            <p:ph type="ftr" sz="quarter" idx="3"/>
          </p:nvPr>
        </p:nvSpPr>
        <p:spPr>
          <a:xfrm>
            <a:off x="7307699" y="28060639"/>
            <a:ext cx="6772990" cy="1611875"/>
          </a:xfrm>
          <a:prstGeom prst="rect">
            <a:avLst/>
          </a:prstGeom>
        </p:spPr>
        <p:txBody>
          <a:bodyPr vert="horz" lIns="295214" tIns="147607" rIns="295214" bIns="147607"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8345" y="28060639"/>
            <a:ext cx="4990624" cy="1611875"/>
          </a:xfrm>
          <a:prstGeom prst="rect">
            <a:avLst/>
          </a:prstGeom>
        </p:spPr>
        <p:txBody>
          <a:bodyPr vert="horz" lIns="295214" tIns="147607" rIns="295214" bIns="147607" rtlCol="0" anchor="ctr"/>
          <a:lstStyle>
            <a:lvl1pPr algn="r">
              <a:defRPr sz="3900">
                <a:solidFill>
                  <a:schemeClr val="tx1">
                    <a:tint val="75000"/>
                  </a:schemeClr>
                </a:solidFill>
              </a:defRPr>
            </a:lvl1pPr>
          </a:lstStyle>
          <a:p>
            <a:fld id="{54FA51CF-23C2-7042-900F-FF712FAAEE33}" type="slidenum">
              <a:rPr lang="en-US" smtClean="0"/>
              <a:t>‹#›</a:t>
            </a:fld>
            <a:endParaRPr lang="en-US"/>
          </a:p>
        </p:txBody>
      </p:sp>
    </p:spTree>
    <p:extLst>
      <p:ext uri="{BB962C8B-B14F-4D97-AF65-F5344CB8AC3E}">
        <p14:creationId xmlns:p14="http://schemas.microsoft.com/office/powerpoint/2010/main" val="4177056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6070" rtl="0" eaLnBrk="1" latinLnBrk="0" hangingPunct="1">
        <a:spcBef>
          <a:spcPct val="0"/>
        </a:spcBef>
        <a:buNone/>
        <a:defRPr sz="14200" kern="1200">
          <a:solidFill>
            <a:schemeClr val="tx1"/>
          </a:solidFill>
          <a:latin typeface="+mj-lt"/>
          <a:ea typeface="+mj-ea"/>
          <a:cs typeface="+mj-cs"/>
        </a:defRPr>
      </a:lvl1pPr>
    </p:titleStyle>
    <p:bodyStyle>
      <a:lvl1pPr marL="1107053" indent="-1107053" algn="l" defTabSz="1476070" rtl="0" eaLnBrk="1" latinLnBrk="0" hangingPunct="1">
        <a:spcBef>
          <a:spcPct val="20000"/>
        </a:spcBef>
        <a:buFont typeface="Arial"/>
        <a:buChar char="•"/>
        <a:defRPr sz="10300" kern="1200">
          <a:solidFill>
            <a:schemeClr val="tx1"/>
          </a:solidFill>
          <a:latin typeface="+mn-lt"/>
          <a:ea typeface="+mn-ea"/>
          <a:cs typeface="+mn-cs"/>
        </a:defRPr>
      </a:lvl1pPr>
      <a:lvl2pPr marL="2398614" indent="-922544" algn="l" defTabSz="1476070" rtl="0" eaLnBrk="1" latinLnBrk="0" hangingPunct="1">
        <a:spcBef>
          <a:spcPct val="20000"/>
        </a:spcBef>
        <a:buFont typeface="Arial"/>
        <a:buChar char="–"/>
        <a:defRPr sz="9000" kern="1200">
          <a:solidFill>
            <a:schemeClr val="tx1"/>
          </a:solidFill>
          <a:latin typeface="+mn-lt"/>
          <a:ea typeface="+mn-ea"/>
          <a:cs typeface="+mn-cs"/>
        </a:defRPr>
      </a:lvl2pPr>
      <a:lvl3pPr marL="3690176" indent="-738035" algn="l" defTabSz="1476070" rtl="0" eaLnBrk="1" latinLnBrk="0" hangingPunct="1">
        <a:spcBef>
          <a:spcPct val="20000"/>
        </a:spcBef>
        <a:buFont typeface="Arial"/>
        <a:buChar char="•"/>
        <a:defRPr sz="7700" kern="1200">
          <a:solidFill>
            <a:schemeClr val="tx1"/>
          </a:solidFill>
          <a:latin typeface="+mn-lt"/>
          <a:ea typeface="+mn-ea"/>
          <a:cs typeface="+mn-cs"/>
        </a:defRPr>
      </a:lvl3pPr>
      <a:lvl4pPr marL="5166246" indent="-738035" algn="l" defTabSz="1476070" rtl="0" eaLnBrk="1" latinLnBrk="0" hangingPunct="1">
        <a:spcBef>
          <a:spcPct val="20000"/>
        </a:spcBef>
        <a:buFont typeface="Arial"/>
        <a:buChar char="–"/>
        <a:defRPr sz="6500" kern="1200">
          <a:solidFill>
            <a:schemeClr val="tx1"/>
          </a:solidFill>
          <a:latin typeface="+mn-lt"/>
          <a:ea typeface="+mn-ea"/>
          <a:cs typeface="+mn-cs"/>
        </a:defRPr>
      </a:lvl4pPr>
      <a:lvl5pPr marL="6642316" indent="-738035" algn="l" defTabSz="1476070" rtl="0" eaLnBrk="1" latinLnBrk="0" hangingPunct="1">
        <a:spcBef>
          <a:spcPct val="20000"/>
        </a:spcBef>
        <a:buFont typeface="Arial"/>
        <a:buChar char="»"/>
        <a:defRPr sz="6500" kern="1200">
          <a:solidFill>
            <a:schemeClr val="tx1"/>
          </a:solidFill>
          <a:latin typeface="+mn-lt"/>
          <a:ea typeface="+mn-ea"/>
          <a:cs typeface="+mn-cs"/>
        </a:defRPr>
      </a:lvl5pPr>
      <a:lvl6pPr marL="8118386" indent="-738035" algn="l" defTabSz="1476070" rtl="0" eaLnBrk="1" latinLnBrk="0" hangingPunct="1">
        <a:spcBef>
          <a:spcPct val="20000"/>
        </a:spcBef>
        <a:buFont typeface="Arial"/>
        <a:buChar char="•"/>
        <a:defRPr sz="6500" kern="1200">
          <a:solidFill>
            <a:schemeClr val="tx1"/>
          </a:solidFill>
          <a:latin typeface="+mn-lt"/>
          <a:ea typeface="+mn-ea"/>
          <a:cs typeface="+mn-cs"/>
        </a:defRPr>
      </a:lvl6pPr>
      <a:lvl7pPr marL="9594456" indent="-738035" algn="l" defTabSz="1476070" rtl="0" eaLnBrk="1" latinLnBrk="0" hangingPunct="1">
        <a:spcBef>
          <a:spcPct val="20000"/>
        </a:spcBef>
        <a:buFont typeface="Arial"/>
        <a:buChar char="•"/>
        <a:defRPr sz="6500" kern="1200">
          <a:solidFill>
            <a:schemeClr val="tx1"/>
          </a:solidFill>
          <a:latin typeface="+mn-lt"/>
          <a:ea typeface="+mn-ea"/>
          <a:cs typeface="+mn-cs"/>
        </a:defRPr>
      </a:lvl7pPr>
      <a:lvl8pPr marL="11070527" indent="-738035" algn="l" defTabSz="1476070" rtl="0" eaLnBrk="1" latinLnBrk="0" hangingPunct="1">
        <a:spcBef>
          <a:spcPct val="20000"/>
        </a:spcBef>
        <a:buFont typeface="Arial"/>
        <a:buChar char="•"/>
        <a:defRPr sz="6500" kern="1200">
          <a:solidFill>
            <a:schemeClr val="tx1"/>
          </a:solidFill>
          <a:latin typeface="+mn-lt"/>
          <a:ea typeface="+mn-ea"/>
          <a:cs typeface="+mn-cs"/>
        </a:defRPr>
      </a:lvl8pPr>
      <a:lvl9pPr marL="12546597" indent="-738035" algn="l" defTabSz="1476070"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6070" rtl="0" eaLnBrk="1" latinLnBrk="0" hangingPunct="1">
        <a:defRPr sz="5800" kern="1200">
          <a:solidFill>
            <a:schemeClr val="tx1"/>
          </a:solidFill>
          <a:latin typeface="+mn-lt"/>
          <a:ea typeface="+mn-ea"/>
          <a:cs typeface="+mn-cs"/>
        </a:defRPr>
      </a:lvl1pPr>
      <a:lvl2pPr marL="1476070" algn="l" defTabSz="1476070" rtl="0" eaLnBrk="1" latinLnBrk="0" hangingPunct="1">
        <a:defRPr sz="5800" kern="1200">
          <a:solidFill>
            <a:schemeClr val="tx1"/>
          </a:solidFill>
          <a:latin typeface="+mn-lt"/>
          <a:ea typeface="+mn-ea"/>
          <a:cs typeface="+mn-cs"/>
        </a:defRPr>
      </a:lvl2pPr>
      <a:lvl3pPr marL="2952140" algn="l" defTabSz="1476070" rtl="0" eaLnBrk="1" latinLnBrk="0" hangingPunct="1">
        <a:defRPr sz="5800" kern="1200">
          <a:solidFill>
            <a:schemeClr val="tx1"/>
          </a:solidFill>
          <a:latin typeface="+mn-lt"/>
          <a:ea typeface="+mn-ea"/>
          <a:cs typeface="+mn-cs"/>
        </a:defRPr>
      </a:lvl3pPr>
      <a:lvl4pPr marL="4428211" algn="l" defTabSz="1476070" rtl="0" eaLnBrk="1" latinLnBrk="0" hangingPunct="1">
        <a:defRPr sz="5800" kern="1200">
          <a:solidFill>
            <a:schemeClr val="tx1"/>
          </a:solidFill>
          <a:latin typeface="+mn-lt"/>
          <a:ea typeface="+mn-ea"/>
          <a:cs typeface="+mn-cs"/>
        </a:defRPr>
      </a:lvl4pPr>
      <a:lvl5pPr marL="5904281" algn="l" defTabSz="1476070" rtl="0" eaLnBrk="1" latinLnBrk="0" hangingPunct="1">
        <a:defRPr sz="5800" kern="1200">
          <a:solidFill>
            <a:schemeClr val="tx1"/>
          </a:solidFill>
          <a:latin typeface="+mn-lt"/>
          <a:ea typeface="+mn-ea"/>
          <a:cs typeface="+mn-cs"/>
        </a:defRPr>
      </a:lvl5pPr>
      <a:lvl6pPr marL="7380351" algn="l" defTabSz="1476070" rtl="0" eaLnBrk="1" latinLnBrk="0" hangingPunct="1">
        <a:defRPr sz="5800" kern="1200">
          <a:solidFill>
            <a:schemeClr val="tx1"/>
          </a:solidFill>
          <a:latin typeface="+mn-lt"/>
          <a:ea typeface="+mn-ea"/>
          <a:cs typeface="+mn-cs"/>
        </a:defRPr>
      </a:lvl6pPr>
      <a:lvl7pPr marL="8856421" algn="l" defTabSz="1476070" rtl="0" eaLnBrk="1" latinLnBrk="0" hangingPunct="1">
        <a:defRPr sz="5800" kern="1200">
          <a:solidFill>
            <a:schemeClr val="tx1"/>
          </a:solidFill>
          <a:latin typeface="+mn-lt"/>
          <a:ea typeface="+mn-ea"/>
          <a:cs typeface="+mn-cs"/>
        </a:defRPr>
      </a:lvl7pPr>
      <a:lvl8pPr marL="10332491" algn="l" defTabSz="1476070" rtl="0" eaLnBrk="1" latinLnBrk="0" hangingPunct="1">
        <a:defRPr sz="5800" kern="1200">
          <a:solidFill>
            <a:schemeClr val="tx1"/>
          </a:solidFill>
          <a:latin typeface="+mn-lt"/>
          <a:ea typeface="+mn-ea"/>
          <a:cs typeface="+mn-cs"/>
        </a:defRPr>
      </a:lvl8pPr>
      <a:lvl9pPr marL="11808562" algn="l" defTabSz="147607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hyperlink" Target="https://doi.org/10.1016/B978-1-78548-102-4.50004-1"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hyperlink" Target="https://doi.org/10.1007/b102216" TargetMode="External"/><Relationship Id="rId2" Type="http://schemas.openxmlformats.org/officeDocument/2006/relationships/notesSlide" Target="../notesSlides/notesSlide1.xml"/><Relationship Id="rId16" Type="http://schemas.openxmlformats.org/officeDocument/2006/relationships/hyperlink" Target="a"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hyperlink" Target="https://doi.org/10.1007/s11431-016-0270-x" TargetMode="External"/><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910" y="132428"/>
            <a:ext cx="2986444" cy="4031873"/>
          </a:xfrm>
          <a:prstGeom prst="rect">
            <a:avLst/>
          </a:prstGeom>
          <a:noFill/>
          <a:ln>
            <a:noFill/>
          </a:ln>
        </p:spPr>
        <p:txBody>
          <a:bodyPr wrap="square" rtlCol="0">
            <a:spAutoFit/>
          </a:bodyPr>
          <a:lstStyle/>
          <a:p>
            <a:r>
              <a:rPr lang="en-US" sz="10000" dirty="0">
                <a:solidFill>
                  <a:srgbClr val="310A31"/>
                </a:solidFill>
              </a:rPr>
              <a:t>103</a:t>
            </a:r>
          </a:p>
          <a:p>
            <a:endParaRPr lang="en-US" sz="2800" dirty="0">
              <a:solidFill>
                <a:srgbClr val="310A31"/>
              </a:solidFill>
            </a:endParaRPr>
          </a:p>
          <a:p>
            <a:r>
              <a:rPr lang="en-US" sz="10000" dirty="0">
                <a:solidFill>
                  <a:srgbClr val="310A31"/>
                </a:solidFill>
              </a:rPr>
              <a:t>AM</a:t>
            </a:r>
          </a:p>
          <a:p>
            <a:endParaRPr lang="en-US" sz="2800" dirty="0">
              <a:solidFill>
                <a:srgbClr val="310A31"/>
              </a:solidFill>
            </a:endParaRPr>
          </a:p>
        </p:txBody>
      </p:sp>
      <p:sp>
        <p:nvSpPr>
          <p:cNvPr id="7" name="TextBox 6"/>
          <p:cNvSpPr txBox="1"/>
          <p:nvPr/>
        </p:nvSpPr>
        <p:spPr>
          <a:xfrm>
            <a:off x="3986113" y="498517"/>
            <a:ext cx="16834611" cy="2923877"/>
          </a:xfrm>
          <a:prstGeom prst="rect">
            <a:avLst/>
          </a:prstGeom>
          <a:noFill/>
        </p:spPr>
        <p:txBody>
          <a:bodyPr wrap="square" rtlCol="0">
            <a:spAutoFit/>
          </a:bodyPr>
          <a:lstStyle/>
          <a:p>
            <a:pPr algn="ctr"/>
            <a:r>
              <a:rPr lang="en-GB" b="1" dirty="0">
                <a:solidFill>
                  <a:srgbClr val="310A31"/>
                </a:solidFill>
                <a:effectLst/>
                <a:latin typeface="Calibri" panose="020F0502020204030204" pitchFamily="34" charset="0"/>
                <a:cs typeface="Calibri" panose="020F0502020204030204" pitchFamily="34" charset="0"/>
              </a:rPr>
              <a:t>What are the effects of linear mixing and how can they be mitigated for Triple-Exposure PTV </a:t>
            </a:r>
          </a:p>
          <a:p>
            <a:pPr algn="ctr"/>
            <a:endParaRPr lang="en-GB" sz="2400" dirty="0">
              <a:solidFill>
                <a:srgbClr val="310A31"/>
              </a:solidFill>
              <a:latin typeface="Calibri" panose="020F0502020204030204" pitchFamily="34" charset="0"/>
              <a:cs typeface="Calibri" panose="020F0502020204030204" pitchFamily="34" charset="0"/>
            </a:endParaRPr>
          </a:p>
          <a:p>
            <a:pPr algn="ctr"/>
            <a:r>
              <a:rPr lang="en-US" sz="4400" dirty="0">
                <a:solidFill>
                  <a:srgbClr val="310A31"/>
                </a:solidFill>
              </a:rPr>
              <a:t>Natalie Ko-Ferrigno (32748361) – supervised by John Lawson</a:t>
            </a:r>
          </a:p>
        </p:txBody>
      </p:sp>
      <p:sp>
        <p:nvSpPr>
          <p:cNvPr id="2" name="Rounded Rectangle 1">
            <a:extLst>
              <a:ext uri="{FF2B5EF4-FFF2-40B4-BE49-F238E27FC236}">
                <a16:creationId xmlns:a16="http://schemas.microsoft.com/office/drawing/2014/main" id="{BF518933-4E4D-F8B6-8188-39BA5EA2262A}"/>
              </a:ext>
            </a:extLst>
          </p:cNvPr>
          <p:cNvSpPr/>
          <p:nvPr/>
        </p:nvSpPr>
        <p:spPr>
          <a:xfrm>
            <a:off x="391354" y="8624868"/>
            <a:ext cx="5891083" cy="7277867"/>
          </a:xfrm>
          <a:prstGeom prst="roundRect">
            <a:avLst>
              <a:gd name="adj" fmla="val 5786"/>
            </a:avLst>
          </a:prstGeom>
          <a:noFill/>
          <a:ln w="25400">
            <a:solidFill>
              <a:srgbClr val="FF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lIns="90000" rtlCol="0" anchor="ctr"/>
          <a:lstStyle/>
          <a:p>
            <a:r>
              <a:rPr lang="en-US" sz="2400" dirty="0">
                <a:solidFill>
                  <a:srgbClr val="310A31"/>
                </a:solidFill>
              </a:rPr>
              <a:t>The problem:</a:t>
            </a:r>
          </a:p>
          <a:p>
            <a:endParaRPr lang="en-US" sz="1800" dirty="0">
              <a:solidFill>
                <a:srgbClr val="310A31"/>
              </a:solidFill>
            </a:endParaRPr>
          </a:p>
          <a:p>
            <a:r>
              <a:rPr lang="en-US" sz="1800" dirty="0">
                <a:solidFill>
                  <a:srgbClr val="310A31"/>
                </a:solidFill>
              </a:rPr>
              <a:t>PTV hardware is typically very expensive, so why not just use cheaper hardware?</a:t>
            </a:r>
          </a:p>
          <a:p>
            <a:r>
              <a:rPr lang="en-US" sz="1800" dirty="0">
                <a:solidFill>
                  <a:srgbClr val="310A31"/>
                </a:solidFill>
              </a:rPr>
              <a:t>This also allows for more temporal information on each image through multiple </a:t>
            </a:r>
            <a:r>
              <a:rPr lang="en-US" sz="1800" dirty="0" err="1">
                <a:solidFill>
                  <a:srgbClr val="310A31"/>
                </a:solidFill>
              </a:rPr>
              <a:t>colour</a:t>
            </a:r>
            <a:r>
              <a:rPr lang="en-US" sz="1800" dirty="0">
                <a:solidFill>
                  <a:srgbClr val="310A31"/>
                </a:solidFill>
              </a:rPr>
              <a:t> channels recording at different times</a:t>
            </a:r>
          </a:p>
          <a:p>
            <a:r>
              <a:rPr lang="en-US" sz="1800" b="1" dirty="0">
                <a:solidFill>
                  <a:srgbClr val="310A31"/>
                </a:solidFill>
              </a:rPr>
              <a:t>Consumer hardware leads to bad-quality data – can processing make it acceptable quality?</a:t>
            </a:r>
          </a:p>
          <a:p>
            <a:r>
              <a:rPr lang="en-US" sz="1800" dirty="0">
                <a:solidFill>
                  <a:srgbClr val="310A31"/>
                </a:solidFill>
              </a:rPr>
              <a:t>Imperfect </a:t>
            </a:r>
            <a:r>
              <a:rPr lang="en-US" sz="1800" dirty="0" err="1">
                <a:solidFill>
                  <a:srgbClr val="310A31"/>
                </a:solidFill>
              </a:rPr>
              <a:t>colour</a:t>
            </a:r>
            <a:r>
              <a:rPr lang="en-US" sz="1800" dirty="0">
                <a:solidFill>
                  <a:srgbClr val="310A31"/>
                </a:solidFill>
              </a:rPr>
              <a:t> filters lead to a large number of particles with zero velocity</a:t>
            </a:r>
          </a:p>
          <a:p>
            <a:endParaRPr lang="en-US" sz="1800" dirty="0">
              <a:solidFill>
                <a:srgbClr val="310A31"/>
              </a:solidFill>
            </a:endParaRPr>
          </a:p>
          <a:p>
            <a:r>
              <a:rPr lang="en-US" sz="2400" dirty="0">
                <a:solidFill>
                  <a:srgbClr val="310A31"/>
                </a:solidFill>
              </a:rPr>
              <a:t>The solution:</a:t>
            </a:r>
          </a:p>
          <a:p>
            <a:r>
              <a:rPr lang="en-US" sz="1800" strike="sngStrike" dirty="0">
                <a:solidFill>
                  <a:srgbClr val="310A31"/>
                </a:solidFill>
              </a:rPr>
              <a:t>Get an undergrad to look at it</a:t>
            </a:r>
          </a:p>
          <a:p>
            <a:r>
              <a:rPr lang="en-US" sz="1800" dirty="0" err="1">
                <a:solidFill>
                  <a:srgbClr val="310A31"/>
                </a:solidFill>
              </a:rPr>
              <a:t>Minimise</a:t>
            </a:r>
            <a:r>
              <a:rPr lang="en-US" sz="1800" dirty="0">
                <a:solidFill>
                  <a:srgbClr val="310A31"/>
                </a:solidFill>
              </a:rPr>
              <a:t> number of false particles while </a:t>
            </a:r>
            <a:r>
              <a:rPr lang="en-US" sz="1800" dirty="0" err="1">
                <a:solidFill>
                  <a:srgbClr val="310A31"/>
                </a:solidFill>
              </a:rPr>
              <a:t>maximising</a:t>
            </a:r>
            <a:r>
              <a:rPr lang="en-US" sz="1800" dirty="0">
                <a:solidFill>
                  <a:srgbClr val="310A31"/>
                </a:solidFill>
              </a:rPr>
              <a:t> number of real particles, so existing techniques can be used</a:t>
            </a:r>
          </a:p>
          <a:p>
            <a:r>
              <a:rPr lang="en-US" sz="1800" dirty="0">
                <a:solidFill>
                  <a:srgbClr val="310A31"/>
                </a:solidFill>
              </a:rPr>
              <a:t>Previous solutions include:</a:t>
            </a:r>
          </a:p>
          <a:p>
            <a:pPr marL="285750" indent="-285750">
              <a:buFont typeface="Arial" panose="020B0604020202020204" pitchFamily="34" charset="0"/>
              <a:buChar char="•"/>
            </a:pPr>
            <a:r>
              <a:rPr lang="en-US" sz="1800" dirty="0">
                <a:solidFill>
                  <a:srgbClr val="310A31"/>
                </a:solidFill>
              </a:rPr>
              <a:t>Find the correlation coefficient of the channels of light, if it is sufficiently low, reject</a:t>
            </a:r>
          </a:p>
          <a:p>
            <a:pPr marL="285750" indent="-285750">
              <a:buFont typeface="Arial" panose="020B0604020202020204" pitchFamily="34" charset="0"/>
              <a:buChar char="•"/>
            </a:pPr>
            <a:endParaRPr lang="en-US" sz="1800" dirty="0">
              <a:solidFill>
                <a:srgbClr val="310A31"/>
              </a:solidFill>
            </a:endParaRPr>
          </a:p>
          <a:p>
            <a:pPr marL="285750" indent="-285750">
              <a:buFont typeface="Arial" panose="020B0604020202020204" pitchFamily="34" charset="0"/>
              <a:buChar char="•"/>
            </a:pPr>
            <a:r>
              <a:rPr lang="en-US" sz="1800" dirty="0">
                <a:solidFill>
                  <a:srgbClr val="310A31"/>
                </a:solidFill>
              </a:rPr>
              <a:t>Find how much each light affects each type of sensor on the camera</a:t>
            </a:r>
          </a:p>
          <a:p>
            <a:pPr marL="285750" indent="-285750">
              <a:buFont typeface="Arial" panose="020B0604020202020204" pitchFamily="34" charset="0"/>
              <a:buChar char="•"/>
            </a:pPr>
            <a:endParaRPr lang="en-US" sz="1800" dirty="0">
              <a:solidFill>
                <a:srgbClr val="310A31"/>
              </a:solidFill>
            </a:endParaRPr>
          </a:p>
          <a:p>
            <a:pPr marL="285750" indent="-285750">
              <a:buFont typeface="Arial" panose="020B0604020202020204" pitchFamily="34" charset="0"/>
              <a:buChar char="•"/>
            </a:pPr>
            <a:r>
              <a:rPr lang="en-US" sz="1800" dirty="0">
                <a:solidFill>
                  <a:srgbClr val="310A31"/>
                </a:solidFill>
              </a:rPr>
              <a:t>Use cameras that reject these errors</a:t>
            </a:r>
          </a:p>
        </p:txBody>
      </p:sp>
      <p:pic>
        <p:nvPicPr>
          <p:cNvPr id="6" name="Picture 5" descr="A screenshot of a computer screen&#10;&#10;Description automatically generated">
            <a:extLst>
              <a:ext uri="{FF2B5EF4-FFF2-40B4-BE49-F238E27FC236}">
                <a16:creationId xmlns:a16="http://schemas.microsoft.com/office/drawing/2014/main" id="{CC4042AA-2ACB-FE93-A31C-E58CBDA0978D}"/>
              </a:ext>
            </a:extLst>
          </p:cNvPr>
          <p:cNvPicPr>
            <a:picLocks noChangeAspect="1"/>
          </p:cNvPicPr>
          <p:nvPr/>
        </p:nvPicPr>
        <p:blipFill>
          <a:blip r:embed="rId3"/>
          <a:stretch>
            <a:fillRect/>
          </a:stretch>
        </p:blipFill>
        <p:spPr>
          <a:xfrm>
            <a:off x="6452494" y="9596209"/>
            <a:ext cx="8613313" cy="5278121"/>
          </a:xfrm>
          <a:prstGeom prst="rect">
            <a:avLst/>
          </a:prstGeom>
        </p:spPr>
      </p:pic>
      <p:graphicFrame>
        <p:nvGraphicFramePr>
          <p:cNvPr id="10" name="Table 9">
            <a:extLst>
              <a:ext uri="{FF2B5EF4-FFF2-40B4-BE49-F238E27FC236}">
                <a16:creationId xmlns:a16="http://schemas.microsoft.com/office/drawing/2014/main" id="{E0CE0499-3CE3-4FBD-9F25-39078A3DCD67}"/>
              </a:ext>
            </a:extLst>
          </p:cNvPr>
          <p:cNvGraphicFramePr>
            <a:graphicFrameLocks noGrp="1"/>
          </p:cNvGraphicFramePr>
          <p:nvPr>
            <p:extLst>
              <p:ext uri="{D42A27DB-BD31-4B8C-83A1-F6EECF244321}">
                <p14:modId xmlns:p14="http://schemas.microsoft.com/office/powerpoint/2010/main" val="901262818"/>
              </p:ext>
            </p:extLst>
          </p:nvPr>
        </p:nvGraphicFramePr>
        <p:xfrm>
          <a:off x="391354" y="4393004"/>
          <a:ext cx="20605680" cy="4117680"/>
        </p:xfrm>
        <a:graphic>
          <a:graphicData uri="http://schemas.openxmlformats.org/drawingml/2006/table">
            <a:tbl>
              <a:tblPr>
                <a:effectLst>
                  <a:outerShdw blurRad="50800" dist="50800" dir="5400000" algn="ctr" rotWithShape="0">
                    <a:srgbClr val="000000">
                      <a:alpha val="0"/>
                    </a:srgbClr>
                  </a:outerShdw>
                  <a:reflection stA="0" endPos="65000" dist="50800" dir="5400000" sy="-100000" algn="bl" rotWithShape="0"/>
                </a:effectLst>
                <a:tableStyleId>{5C22544A-7EE6-4342-B048-85BDC9FD1C3A}</a:tableStyleId>
              </a:tblPr>
              <a:tblGrid>
                <a:gridCol w="10189890">
                  <a:extLst>
                    <a:ext uri="{9D8B030D-6E8A-4147-A177-3AD203B41FA5}">
                      <a16:colId xmlns:a16="http://schemas.microsoft.com/office/drawing/2014/main" val="95950573"/>
                    </a:ext>
                  </a:extLst>
                </a:gridCol>
                <a:gridCol w="216000">
                  <a:extLst>
                    <a:ext uri="{9D8B030D-6E8A-4147-A177-3AD203B41FA5}">
                      <a16:colId xmlns:a16="http://schemas.microsoft.com/office/drawing/2014/main" val="1037849951"/>
                    </a:ext>
                  </a:extLst>
                </a:gridCol>
                <a:gridCol w="10199790">
                  <a:extLst>
                    <a:ext uri="{9D8B030D-6E8A-4147-A177-3AD203B41FA5}">
                      <a16:colId xmlns:a16="http://schemas.microsoft.com/office/drawing/2014/main" val="4288595680"/>
                    </a:ext>
                  </a:extLst>
                </a:gridCol>
              </a:tblGrid>
              <a:tr h="462621">
                <a:tc>
                  <a:txBody>
                    <a:bodyPr/>
                    <a:lstStyle/>
                    <a:p>
                      <a:pPr algn="ctr"/>
                      <a:r>
                        <a:rPr lang="en-US" sz="2400" dirty="0">
                          <a:solidFill>
                            <a:srgbClr val="310A31"/>
                          </a:solidFill>
                        </a:rPr>
                        <a:t>Particle Tracking Velocimetry (PTV)</a:t>
                      </a:r>
                    </a:p>
                  </a:txBody>
                  <a:tcPr marT="10800" marB="108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endParaRPr lang="en-US" dirty="0">
                        <a:solidFill>
                          <a:srgbClr val="310A3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US" sz="2400" dirty="0">
                          <a:solidFill>
                            <a:srgbClr val="310A31"/>
                          </a:solidFill>
                        </a:rPr>
                        <a:t>Linear Unmixing</a:t>
                      </a:r>
                    </a:p>
                  </a:txBody>
                  <a:tcPr marT="10800" marB="108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3161846468"/>
                  </a:ext>
                </a:extLst>
              </a:tr>
              <a:tr h="693656">
                <a:tc>
                  <a:txBody>
                    <a:bodyPr/>
                    <a:lstStyle/>
                    <a:p>
                      <a:pPr algn="ctr"/>
                      <a:r>
                        <a:rPr lang="en-US" sz="1800" dirty="0">
                          <a:solidFill>
                            <a:srgbClr val="310A31"/>
                          </a:solidFill>
                        </a:rPr>
                        <a:t>Finding a flow field in a region of interest through placing small (~10um) tracer particles in a fluid and imaging it. Computational methods can track particles through their motion</a:t>
                      </a:r>
                    </a:p>
                  </a:txBody>
                  <a:tcPr marT="10800" marB="108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endParaRPr lang="en-US" dirty="0">
                        <a:solidFill>
                          <a:srgbClr val="310A3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US" sz="1800" dirty="0">
                          <a:solidFill>
                            <a:srgbClr val="310A31"/>
                          </a:solidFill>
                        </a:rPr>
                        <a:t>A technique to remove artefacts in from the Bayer matrix. Some work has been done on this for PTV and closely related fields, but it is primarily developed through microscopy and remote sensing.</a:t>
                      </a:r>
                    </a:p>
                  </a:txBody>
                  <a:tcPr marT="10800" marB="108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441043973"/>
                  </a:ext>
                </a:extLst>
              </a:tr>
              <a:tr h="216000">
                <a:tc>
                  <a:txBody>
                    <a:bodyPr/>
                    <a:lstStyle/>
                    <a:p>
                      <a:pPr algn="ctr"/>
                      <a:endParaRPr lang="en-US" sz="100" dirty="0">
                        <a:solidFill>
                          <a:srgbClr val="310A31"/>
                        </a:solidFill>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endParaRPr lang="en-US" sz="100" dirty="0">
                        <a:solidFill>
                          <a:srgbClr val="310A31"/>
                        </a:solidFill>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endParaRPr lang="en-US" sz="100" dirty="0">
                        <a:solidFill>
                          <a:srgbClr val="310A31"/>
                        </a:solidFill>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528230791"/>
                  </a:ext>
                </a:extLst>
              </a:tr>
              <a:tr h="0">
                <a:tc>
                  <a:txBody>
                    <a:bodyPr/>
                    <a:lstStyle/>
                    <a:p>
                      <a:pPr algn="ctr"/>
                      <a:r>
                        <a:rPr lang="en-US" sz="2400" dirty="0">
                          <a:solidFill>
                            <a:srgbClr val="310A31"/>
                          </a:solidFill>
                        </a:rPr>
                        <a:t>Bayer matrix</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endParaRPr lang="en-US" dirty="0">
                        <a:solidFill>
                          <a:srgbClr val="310A3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US" sz="2400" dirty="0" err="1">
                          <a:solidFill>
                            <a:srgbClr val="310A31"/>
                          </a:solidFill>
                        </a:rPr>
                        <a:t>Gigatrack</a:t>
                      </a:r>
                      <a:endParaRPr lang="en-US" sz="2400" dirty="0">
                        <a:solidFill>
                          <a:srgbClr val="310A31"/>
                        </a:solidFill>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02631303"/>
                  </a:ext>
                </a:extLst>
              </a:tr>
              <a:tr h="975600">
                <a:tc>
                  <a:txBody>
                    <a:bodyPr/>
                    <a:lstStyle/>
                    <a:p>
                      <a:pPr algn="ctr"/>
                      <a:r>
                        <a:rPr lang="en-US" sz="1800" dirty="0">
                          <a:solidFill>
                            <a:srgbClr val="310A31"/>
                          </a:solidFill>
                        </a:rPr>
                        <a:t>A pattern of </a:t>
                      </a:r>
                      <a:r>
                        <a:rPr lang="en-US" sz="1800" dirty="0" err="1">
                          <a:solidFill>
                            <a:srgbClr val="310A31"/>
                          </a:solidFill>
                        </a:rPr>
                        <a:t>colour</a:t>
                      </a:r>
                      <a:r>
                        <a:rPr lang="en-US" sz="1800" dirty="0">
                          <a:solidFill>
                            <a:srgbClr val="310A31"/>
                          </a:solidFill>
                        </a:rPr>
                        <a:t> filters over monochrome sensors to allow camera sensors to reconstruct </a:t>
                      </a:r>
                      <a:r>
                        <a:rPr lang="en-US" sz="1800" dirty="0" err="1">
                          <a:solidFill>
                            <a:srgbClr val="310A31"/>
                          </a:solidFill>
                        </a:rPr>
                        <a:t>colour</a:t>
                      </a:r>
                      <a:r>
                        <a:rPr lang="en-US" sz="1800" dirty="0">
                          <a:solidFill>
                            <a:srgbClr val="310A31"/>
                          </a:solidFill>
                        </a:rPr>
                        <a:t> data</a:t>
                      </a:r>
                    </a:p>
                  </a:txBody>
                  <a:tcPr marT="10800" marB="108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endParaRPr lang="en-US" dirty="0">
                        <a:solidFill>
                          <a:srgbClr val="310A3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lang="en-US" sz="1800" dirty="0">
                          <a:solidFill>
                            <a:srgbClr val="310A31"/>
                          </a:solidFill>
                        </a:rPr>
                        <a:t>MATLAB scripts to allow for low-cost PTV, developed by John Lawson</a:t>
                      </a:r>
                    </a:p>
                  </a:txBody>
                  <a:tcPr marT="10800" marB="108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1901984881"/>
                  </a:ext>
                </a:extLst>
              </a:tr>
            </a:tbl>
          </a:graphicData>
        </a:graphic>
      </p:graphicFrame>
      <p:sp>
        <p:nvSpPr>
          <p:cNvPr id="11" name="Rounded Rectangle 10">
            <a:extLst>
              <a:ext uri="{FF2B5EF4-FFF2-40B4-BE49-F238E27FC236}">
                <a16:creationId xmlns:a16="http://schemas.microsoft.com/office/drawing/2014/main" id="{47607400-9062-D0D7-2613-19787CD6D814}"/>
              </a:ext>
            </a:extLst>
          </p:cNvPr>
          <p:cNvSpPr/>
          <p:nvPr/>
        </p:nvSpPr>
        <p:spPr>
          <a:xfrm>
            <a:off x="15159035" y="8707803"/>
            <a:ext cx="5819935" cy="5278121"/>
          </a:xfrm>
          <a:prstGeom prst="roundRect">
            <a:avLst>
              <a:gd name="adj" fmla="val 6754"/>
            </a:avLst>
          </a:prstGeom>
          <a:noFill/>
          <a:ln w="25400">
            <a:solidFill>
              <a:srgbClr val="FF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a:solidFill>
                  <a:srgbClr val="310A31"/>
                </a:solidFill>
              </a:rPr>
              <a:t>More information on how it works:</a:t>
            </a:r>
          </a:p>
          <a:p>
            <a:pPr algn="r"/>
            <a:r>
              <a:rPr lang="en-US" sz="1800" dirty="0">
                <a:solidFill>
                  <a:srgbClr val="310A31"/>
                </a:solidFill>
              </a:rPr>
              <a:t>Wang [1] shows the full method used </a:t>
            </a:r>
          </a:p>
          <a:p>
            <a:pPr algn="r"/>
            <a:r>
              <a:rPr lang="en-US" sz="1800" dirty="0" err="1">
                <a:solidFill>
                  <a:srgbClr val="310A31"/>
                </a:solidFill>
              </a:rPr>
              <a:t>Charonko</a:t>
            </a:r>
            <a:r>
              <a:rPr lang="en-US" sz="1800" dirty="0">
                <a:solidFill>
                  <a:srgbClr val="310A31"/>
                </a:solidFill>
              </a:rPr>
              <a:t> [2] mentions it in passing</a:t>
            </a:r>
          </a:p>
          <a:p>
            <a:pPr algn="r"/>
            <a:endParaRPr lang="en-US" sz="1800" dirty="0">
              <a:solidFill>
                <a:srgbClr val="310A31"/>
              </a:solidFill>
            </a:endParaRPr>
          </a:p>
          <a:p>
            <a:pPr algn="r"/>
            <a:r>
              <a:rPr lang="en-US" sz="1800" dirty="0">
                <a:solidFill>
                  <a:srgbClr val="310A31"/>
                </a:solidFill>
              </a:rPr>
              <a:t>Representative sample data gives the correlation between one channel and another</a:t>
            </a:r>
          </a:p>
          <a:p>
            <a:pPr algn="r"/>
            <a:r>
              <a:rPr lang="en-US" sz="1800" dirty="0">
                <a:solidFill>
                  <a:srgbClr val="310A31"/>
                </a:solidFill>
              </a:rPr>
              <a:t>These 9 values are put in a matrix.</a:t>
            </a:r>
          </a:p>
          <a:p>
            <a:pPr algn="r"/>
            <a:r>
              <a:rPr lang="en-US" sz="1800" dirty="0">
                <a:solidFill>
                  <a:srgbClr val="310A31"/>
                </a:solidFill>
              </a:rPr>
              <a:t>Test data is then captured, with each pixel being a vector of </a:t>
            </a:r>
            <a:r>
              <a:rPr lang="en-US" sz="1800" dirty="0" err="1">
                <a:solidFill>
                  <a:srgbClr val="310A31"/>
                </a:solidFill>
              </a:rPr>
              <a:t>colour</a:t>
            </a:r>
            <a:r>
              <a:rPr lang="en-US" sz="1800" dirty="0">
                <a:solidFill>
                  <a:srgbClr val="310A31"/>
                </a:solidFill>
              </a:rPr>
              <a:t> data</a:t>
            </a:r>
          </a:p>
          <a:p>
            <a:pPr algn="r"/>
            <a:r>
              <a:rPr lang="en-US" sz="1800" dirty="0">
                <a:solidFill>
                  <a:srgbClr val="310A31"/>
                </a:solidFill>
              </a:rPr>
              <a:t>The </a:t>
            </a:r>
            <a:r>
              <a:rPr lang="en-US" sz="1800" dirty="0" err="1">
                <a:solidFill>
                  <a:srgbClr val="310A31"/>
                </a:solidFill>
              </a:rPr>
              <a:t>colour</a:t>
            </a:r>
            <a:r>
              <a:rPr lang="en-US" sz="1800" dirty="0">
                <a:solidFill>
                  <a:srgbClr val="310A31"/>
                </a:solidFill>
              </a:rPr>
              <a:t> data is multiplied by the inverse of the matrix to clean the test data.</a:t>
            </a:r>
          </a:p>
          <a:p>
            <a:pPr algn="r"/>
            <a:endParaRPr lang="en-US" sz="1800" dirty="0">
              <a:solidFill>
                <a:srgbClr val="310A31"/>
              </a:solidFill>
            </a:endParaRPr>
          </a:p>
          <a:p>
            <a:pPr algn="r"/>
            <a:endParaRPr lang="en-US" sz="1800" dirty="0">
              <a:solidFill>
                <a:srgbClr val="310A31"/>
              </a:solidFill>
            </a:endParaRPr>
          </a:p>
          <a:p>
            <a:pPr algn="r"/>
            <a:r>
              <a:rPr lang="en-US" sz="2400" dirty="0">
                <a:solidFill>
                  <a:srgbClr val="310A31"/>
                </a:solidFill>
              </a:rPr>
              <a:t>Other applications of the technique</a:t>
            </a:r>
          </a:p>
          <a:p>
            <a:pPr algn="r"/>
            <a:r>
              <a:rPr lang="en-US" sz="1800" dirty="0" err="1">
                <a:solidFill>
                  <a:srgbClr val="310A31"/>
                </a:solidFill>
              </a:rPr>
              <a:t>Flourescent</a:t>
            </a:r>
            <a:r>
              <a:rPr lang="en-US" sz="1800" dirty="0">
                <a:solidFill>
                  <a:srgbClr val="310A31"/>
                </a:solidFill>
              </a:rPr>
              <a:t> markers in microscopy [3] (more relevant)</a:t>
            </a:r>
          </a:p>
          <a:p>
            <a:pPr algn="r"/>
            <a:r>
              <a:rPr lang="en-US" sz="1800" dirty="0">
                <a:solidFill>
                  <a:srgbClr val="310A31"/>
                </a:solidFill>
              </a:rPr>
              <a:t>Determining ground composition in remote sensing [4] (less relevant)</a:t>
            </a:r>
          </a:p>
          <a:p>
            <a:pPr algn="r"/>
            <a:endParaRPr lang="en-US" sz="1800" dirty="0">
              <a:solidFill>
                <a:srgbClr val="310A31"/>
              </a:solidFill>
            </a:endParaRPr>
          </a:p>
        </p:txBody>
      </p:sp>
      <p:pic>
        <p:nvPicPr>
          <p:cNvPr id="14" name="Picture 13" descr="A black and white image&#10;&#10;Description automatically generated">
            <a:extLst>
              <a:ext uri="{FF2B5EF4-FFF2-40B4-BE49-F238E27FC236}">
                <a16:creationId xmlns:a16="http://schemas.microsoft.com/office/drawing/2014/main" id="{7AB9CF9F-E746-44A5-5E94-C4F93961A46E}"/>
              </a:ext>
            </a:extLst>
          </p:cNvPr>
          <p:cNvPicPr>
            <a:picLocks noChangeAspect="1"/>
          </p:cNvPicPr>
          <p:nvPr/>
        </p:nvPicPr>
        <p:blipFill rotWithShape="1">
          <a:blip r:embed="rId4"/>
          <a:srcRect l="7814" r="2099"/>
          <a:stretch/>
        </p:blipFill>
        <p:spPr>
          <a:xfrm>
            <a:off x="393732" y="19636880"/>
            <a:ext cx="6124017" cy="3823777"/>
          </a:xfrm>
          <a:prstGeom prst="rect">
            <a:avLst/>
          </a:prstGeom>
        </p:spPr>
      </p:pic>
      <p:pic>
        <p:nvPicPr>
          <p:cNvPr id="16" name="Picture 15" descr="A graph of a line with dots&#10;&#10;Description automatically generated with medium confidence">
            <a:extLst>
              <a:ext uri="{FF2B5EF4-FFF2-40B4-BE49-F238E27FC236}">
                <a16:creationId xmlns:a16="http://schemas.microsoft.com/office/drawing/2014/main" id="{6199416C-33EC-DD30-B84C-820CA23996EB}"/>
              </a:ext>
            </a:extLst>
          </p:cNvPr>
          <p:cNvPicPr>
            <a:picLocks noChangeAspect="1"/>
          </p:cNvPicPr>
          <p:nvPr/>
        </p:nvPicPr>
        <p:blipFill>
          <a:blip r:embed="rId5"/>
          <a:stretch>
            <a:fillRect/>
          </a:stretch>
        </p:blipFill>
        <p:spPr>
          <a:xfrm>
            <a:off x="6956087" y="22200235"/>
            <a:ext cx="3600000" cy="2700000"/>
          </a:xfrm>
          <a:prstGeom prst="rect">
            <a:avLst/>
          </a:prstGeom>
        </p:spPr>
      </p:pic>
      <p:pic>
        <p:nvPicPr>
          <p:cNvPr id="18" name="Picture 17" descr="A graph of blue bubbles&#10;&#10;Description automatically generated">
            <a:extLst>
              <a:ext uri="{FF2B5EF4-FFF2-40B4-BE49-F238E27FC236}">
                <a16:creationId xmlns:a16="http://schemas.microsoft.com/office/drawing/2014/main" id="{9544B850-A012-ECF5-FB81-7A40044F8D8E}"/>
              </a:ext>
            </a:extLst>
          </p:cNvPr>
          <p:cNvPicPr>
            <a:picLocks noChangeAspect="1"/>
          </p:cNvPicPr>
          <p:nvPr/>
        </p:nvPicPr>
        <p:blipFill>
          <a:blip r:embed="rId6"/>
          <a:stretch>
            <a:fillRect/>
          </a:stretch>
        </p:blipFill>
        <p:spPr>
          <a:xfrm>
            <a:off x="6956087" y="19318375"/>
            <a:ext cx="3600000" cy="2700000"/>
          </a:xfrm>
          <a:prstGeom prst="rect">
            <a:avLst/>
          </a:prstGeom>
        </p:spPr>
      </p:pic>
      <p:sp>
        <p:nvSpPr>
          <p:cNvPr id="19" name="Rounded Rectangle 18">
            <a:extLst>
              <a:ext uri="{FF2B5EF4-FFF2-40B4-BE49-F238E27FC236}">
                <a16:creationId xmlns:a16="http://schemas.microsoft.com/office/drawing/2014/main" id="{3F235C7F-4152-033E-ADA8-289B852B84E4}"/>
              </a:ext>
            </a:extLst>
          </p:cNvPr>
          <p:cNvSpPr/>
          <p:nvPr/>
        </p:nvSpPr>
        <p:spPr>
          <a:xfrm>
            <a:off x="10864246" y="20668375"/>
            <a:ext cx="10130409" cy="4117671"/>
          </a:xfrm>
          <a:prstGeom prst="roundRect">
            <a:avLst>
              <a:gd name="adj" fmla="val 8928"/>
            </a:avLst>
          </a:prstGeom>
          <a:noFill/>
          <a:ln w="25400" cap="flat" cmpd="sng">
            <a:solidFill>
              <a:srgbClr val="0070C0"/>
            </a:solidFill>
            <a:bevel/>
            <a:extLst>
              <a:ext uri="{C807C97D-BFC1-408E-A445-0C87EB9F89A2}">
                <ask:lineSketchStyleProps xmlns:ask="http://schemas.microsoft.com/office/drawing/2018/sketchyshapes" sd="1219033472">
                  <a:custGeom>
                    <a:avLst/>
                    <a:gdLst>
                      <a:gd name="connsiteX0" fmla="*/ 0 w 10152000"/>
                      <a:gd name="connsiteY0" fmla="*/ 0 h 4117680"/>
                      <a:gd name="connsiteX1" fmla="*/ 10152000 w 10152000"/>
                      <a:gd name="connsiteY1" fmla="*/ 0 h 4117680"/>
                      <a:gd name="connsiteX2" fmla="*/ 10152000 w 10152000"/>
                      <a:gd name="connsiteY2" fmla="*/ 4117680 h 4117680"/>
                      <a:gd name="connsiteX3" fmla="*/ 0 w 10152000"/>
                      <a:gd name="connsiteY3" fmla="*/ 4117680 h 4117680"/>
                      <a:gd name="connsiteX4" fmla="*/ 0 w 10152000"/>
                      <a:gd name="connsiteY4" fmla="*/ 0 h 411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2000" h="4117680" fill="none" extrusionOk="0">
                        <a:moveTo>
                          <a:pt x="0" y="0"/>
                        </a:moveTo>
                        <a:cubicBezTo>
                          <a:pt x="3589941" y="-49533"/>
                          <a:pt x="6363273" y="-14809"/>
                          <a:pt x="10152000" y="0"/>
                        </a:cubicBezTo>
                        <a:cubicBezTo>
                          <a:pt x="10239639" y="429496"/>
                          <a:pt x="10079321" y="2394961"/>
                          <a:pt x="10152000" y="4117680"/>
                        </a:cubicBezTo>
                        <a:cubicBezTo>
                          <a:pt x="5139528" y="4069449"/>
                          <a:pt x="4783954" y="4202135"/>
                          <a:pt x="0" y="4117680"/>
                        </a:cubicBezTo>
                        <a:cubicBezTo>
                          <a:pt x="-38581" y="2277126"/>
                          <a:pt x="63341" y="588573"/>
                          <a:pt x="0" y="0"/>
                        </a:cubicBezTo>
                        <a:close/>
                      </a:path>
                      <a:path w="10152000" h="4117680" stroke="0" extrusionOk="0">
                        <a:moveTo>
                          <a:pt x="0" y="0"/>
                        </a:moveTo>
                        <a:cubicBezTo>
                          <a:pt x="2685670" y="118645"/>
                          <a:pt x="5813623" y="116012"/>
                          <a:pt x="10152000" y="0"/>
                        </a:cubicBezTo>
                        <a:cubicBezTo>
                          <a:pt x="10019118" y="674088"/>
                          <a:pt x="10236951" y="2659544"/>
                          <a:pt x="10152000" y="4117680"/>
                        </a:cubicBezTo>
                        <a:cubicBezTo>
                          <a:pt x="8181372" y="4252280"/>
                          <a:pt x="4945215" y="3960484"/>
                          <a:pt x="0" y="4117680"/>
                        </a:cubicBezTo>
                        <a:cubicBezTo>
                          <a:pt x="-20187" y="2623494"/>
                          <a:pt x="-152480" y="1512986"/>
                          <a:pt x="0" y="0"/>
                        </a:cubicBezTo>
                        <a:close/>
                      </a:path>
                    </a:pathLst>
                  </a:custGeom>
                  <ask:type>
                    <ask:lineSketchNone/>
                  </ask:type>
                </ask:lineSketchStyleProps>
              </a:ext>
            </a:extLst>
          </a:ln>
          <a:effectLst>
            <a:outerShdw blurRad="40000" dist="23000" dir="5400000" rotWithShape="0">
              <a:srgbClr val="000000">
                <a:alpha val="0"/>
              </a:srgb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a:solidFill>
                  <a:srgbClr val="310A31"/>
                </a:solidFill>
              </a:rPr>
              <a:t>Experimental section</a:t>
            </a:r>
          </a:p>
          <a:p>
            <a:pPr algn="r"/>
            <a:r>
              <a:rPr lang="en-US" sz="1800" dirty="0">
                <a:solidFill>
                  <a:srgbClr val="310A31"/>
                </a:solidFill>
              </a:rPr>
              <a:t>Key aims were to validate that the techniques developed could be extended to real data</a:t>
            </a:r>
          </a:p>
          <a:p>
            <a:pPr algn="r"/>
            <a:r>
              <a:rPr lang="en-US" sz="1800" dirty="0">
                <a:solidFill>
                  <a:srgbClr val="310A31"/>
                </a:solidFill>
              </a:rPr>
              <a:t>Low-cost solutions added the issue of an </a:t>
            </a:r>
            <a:r>
              <a:rPr lang="en-US" sz="1800" dirty="0" err="1">
                <a:solidFill>
                  <a:srgbClr val="310A31"/>
                </a:solidFill>
              </a:rPr>
              <a:t>inhomogenous</a:t>
            </a:r>
            <a:r>
              <a:rPr lang="en-US" sz="1800" dirty="0">
                <a:solidFill>
                  <a:srgbClr val="310A31"/>
                </a:solidFill>
              </a:rPr>
              <a:t> background, which was overcome</a:t>
            </a:r>
          </a:p>
          <a:p>
            <a:pPr algn="r"/>
            <a:r>
              <a:rPr lang="en-US" sz="1800" dirty="0">
                <a:solidFill>
                  <a:srgbClr val="310A31"/>
                </a:solidFill>
              </a:rPr>
              <a:t>The methods used were not as simple as in the computational section due to practical issues with measurement volume and time pressures.</a:t>
            </a:r>
          </a:p>
          <a:p>
            <a:pPr algn="r"/>
            <a:endParaRPr lang="en-US" sz="1800" dirty="0">
              <a:solidFill>
                <a:srgbClr val="310A31"/>
              </a:solidFill>
            </a:endParaRPr>
          </a:p>
          <a:p>
            <a:pPr algn="r"/>
            <a:r>
              <a:rPr lang="en-US" sz="1800" dirty="0">
                <a:solidFill>
                  <a:srgbClr val="310A31"/>
                </a:solidFill>
              </a:rPr>
              <a:t>Tooling was developed to allow images to be used in MATLAB</a:t>
            </a:r>
          </a:p>
          <a:p>
            <a:pPr algn="r"/>
            <a:r>
              <a:rPr lang="en-US" sz="1800" dirty="0">
                <a:solidFill>
                  <a:srgbClr val="310A31"/>
                </a:solidFill>
              </a:rPr>
              <a:t>Shadows of particles were captured, so they needed to be inverted to be as </a:t>
            </a:r>
            <a:r>
              <a:rPr lang="en-US" sz="1800" dirty="0" err="1">
                <a:solidFill>
                  <a:srgbClr val="310A31"/>
                </a:solidFill>
              </a:rPr>
              <a:t>Gigatrack</a:t>
            </a:r>
            <a:r>
              <a:rPr lang="en-US" sz="1800" dirty="0">
                <a:solidFill>
                  <a:srgbClr val="310A31"/>
                </a:solidFill>
              </a:rPr>
              <a:t> expects.</a:t>
            </a:r>
          </a:p>
          <a:p>
            <a:pPr algn="r"/>
            <a:endParaRPr lang="en-US" sz="1800" dirty="0">
              <a:solidFill>
                <a:srgbClr val="310A31"/>
              </a:solidFill>
            </a:endParaRPr>
          </a:p>
          <a:p>
            <a:pPr algn="r"/>
            <a:r>
              <a:rPr lang="en-US" sz="2400" dirty="0">
                <a:solidFill>
                  <a:srgbClr val="310A31"/>
                </a:solidFill>
              </a:rPr>
              <a:t>Results </a:t>
            </a:r>
          </a:p>
          <a:p>
            <a:pPr algn="r"/>
            <a:r>
              <a:rPr lang="en-US" sz="1800" dirty="0">
                <a:solidFill>
                  <a:srgbClr val="310A31"/>
                </a:solidFill>
              </a:rPr>
              <a:t>There are additional real-world effects that need to be accounted for (chromatic aberration primarily)</a:t>
            </a:r>
          </a:p>
          <a:p>
            <a:pPr algn="r"/>
            <a:r>
              <a:rPr lang="en-US" sz="1800" dirty="0">
                <a:solidFill>
                  <a:srgbClr val="310A31"/>
                </a:solidFill>
              </a:rPr>
              <a:t>Software is easier than hardware</a:t>
            </a:r>
          </a:p>
          <a:p>
            <a:pPr algn="r"/>
            <a:r>
              <a:rPr lang="en-US" sz="1800" dirty="0">
                <a:solidFill>
                  <a:srgbClr val="310A31"/>
                </a:solidFill>
              </a:rPr>
              <a:t>The system works</a:t>
            </a:r>
          </a:p>
        </p:txBody>
      </p:sp>
      <p:pic>
        <p:nvPicPr>
          <p:cNvPr id="21" name="Picture 20" descr="A blurry image of a person's head&#10;&#10;Description automatically generated">
            <a:extLst>
              <a:ext uri="{FF2B5EF4-FFF2-40B4-BE49-F238E27FC236}">
                <a16:creationId xmlns:a16="http://schemas.microsoft.com/office/drawing/2014/main" id="{8C3DD1F9-6E5A-A4A8-5570-DBA6E131F0CF}"/>
              </a:ext>
            </a:extLst>
          </p:cNvPr>
          <p:cNvPicPr>
            <a:picLocks noChangeAspect="1"/>
          </p:cNvPicPr>
          <p:nvPr/>
        </p:nvPicPr>
        <p:blipFill>
          <a:blip r:embed="rId7"/>
          <a:stretch>
            <a:fillRect/>
          </a:stretch>
        </p:blipFill>
        <p:spPr>
          <a:xfrm>
            <a:off x="10864247" y="16472923"/>
            <a:ext cx="4873620" cy="4117675"/>
          </a:xfrm>
          <a:prstGeom prst="rect">
            <a:avLst/>
          </a:prstGeom>
        </p:spPr>
      </p:pic>
      <p:pic>
        <p:nvPicPr>
          <p:cNvPr id="23" name="Picture 22" descr="A blurry image of a building&#10;&#10;Description automatically generated">
            <a:extLst>
              <a:ext uri="{FF2B5EF4-FFF2-40B4-BE49-F238E27FC236}">
                <a16:creationId xmlns:a16="http://schemas.microsoft.com/office/drawing/2014/main" id="{C41CED2B-7C62-4552-148C-C8650367BBEF}"/>
              </a:ext>
            </a:extLst>
          </p:cNvPr>
          <p:cNvPicPr>
            <a:picLocks noChangeAspect="1"/>
          </p:cNvPicPr>
          <p:nvPr/>
        </p:nvPicPr>
        <p:blipFill>
          <a:blip r:embed="rId8"/>
          <a:stretch>
            <a:fillRect/>
          </a:stretch>
        </p:blipFill>
        <p:spPr>
          <a:xfrm>
            <a:off x="16065007" y="16472904"/>
            <a:ext cx="4932027" cy="4167023"/>
          </a:xfrm>
          <a:prstGeom prst="rect">
            <a:avLst/>
          </a:prstGeom>
        </p:spPr>
      </p:pic>
      <p:pic>
        <p:nvPicPr>
          <p:cNvPr id="25" name="Picture 24">
            <a:extLst>
              <a:ext uri="{FF2B5EF4-FFF2-40B4-BE49-F238E27FC236}">
                <a16:creationId xmlns:a16="http://schemas.microsoft.com/office/drawing/2014/main" id="{5FBCA271-0B1F-8FE5-384E-B38A01E04FD4}"/>
              </a:ext>
            </a:extLst>
          </p:cNvPr>
          <p:cNvPicPr>
            <a:picLocks noChangeAspect="1"/>
          </p:cNvPicPr>
          <p:nvPr/>
        </p:nvPicPr>
        <p:blipFill>
          <a:blip r:embed="rId9">
            <a:alphaModFix/>
            <a:extLst>
              <a:ext uri="{BEBA8EAE-BF5A-486C-A8C5-ECC9F3942E4B}">
                <a14:imgProps xmlns:a14="http://schemas.microsoft.com/office/drawing/2010/main">
                  <a14:imgLayer r:embed="rId10">
                    <a14:imgEffect>
                      <a14:sharpenSoften amount="100000"/>
                    </a14:imgEffect>
                  </a14:imgLayer>
                </a14:imgProps>
              </a:ext>
            </a:extLst>
          </a:blip>
          <a:stretch>
            <a:fillRect/>
          </a:stretch>
        </p:blipFill>
        <p:spPr>
          <a:xfrm>
            <a:off x="15548734" y="14196707"/>
            <a:ext cx="5448300" cy="1219200"/>
          </a:xfrm>
          <a:prstGeom prst="rect">
            <a:avLst/>
          </a:prstGeom>
        </p:spPr>
      </p:pic>
      <p:cxnSp>
        <p:nvCxnSpPr>
          <p:cNvPr id="27" name="Straight Connector 26">
            <a:extLst>
              <a:ext uri="{FF2B5EF4-FFF2-40B4-BE49-F238E27FC236}">
                <a16:creationId xmlns:a16="http://schemas.microsoft.com/office/drawing/2014/main" id="{5B1F3608-6AD4-36D0-E562-43E338BC5BFD}"/>
              </a:ext>
            </a:extLst>
          </p:cNvPr>
          <p:cNvCxnSpPr/>
          <p:nvPr/>
        </p:nvCxnSpPr>
        <p:spPr>
          <a:xfrm>
            <a:off x="-152257" y="15985671"/>
            <a:ext cx="21994586" cy="0"/>
          </a:xfrm>
          <a:prstGeom prst="line">
            <a:avLst/>
          </a:prstGeom>
          <a:ln>
            <a:solidFill>
              <a:schemeClr val="tx1"/>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75E8A57-7372-077A-D8E2-D768D06D4E7A}"/>
              </a:ext>
            </a:extLst>
          </p:cNvPr>
          <p:cNvCxnSpPr>
            <a:cxnSpLocks/>
          </p:cNvCxnSpPr>
          <p:nvPr/>
        </p:nvCxnSpPr>
        <p:spPr>
          <a:xfrm flipV="1">
            <a:off x="10694194" y="15985671"/>
            <a:ext cx="0" cy="14483443"/>
          </a:xfrm>
          <a:prstGeom prst="line">
            <a:avLst/>
          </a:prstGeom>
          <a:ln>
            <a:solidFill>
              <a:schemeClr val="tx1"/>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7C280EE-7E7F-91C6-8C60-5EB2FC27668F}"/>
              </a:ext>
            </a:extLst>
          </p:cNvPr>
          <p:cNvCxnSpPr>
            <a:cxnSpLocks/>
          </p:cNvCxnSpPr>
          <p:nvPr/>
        </p:nvCxnSpPr>
        <p:spPr>
          <a:xfrm flipV="1">
            <a:off x="6452496" y="8510684"/>
            <a:ext cx="0" cy="7474987"/>
          </a:xfrm>
          <a:prstGeom prst="line">
            <a:avLst/>
          </a:prstGeom>
          <a:ln>
            <a:solidFill>
              <a:schemeClr val="tx1"/>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6D71B3A-F59F-7101-E827-0E230926C929}"/>
              </a:ext>
            </a:extLst>
          </p:cNvPr>
          <p:cNvCxnSpPr>
            <a:cxnSpLocks/>
          </p:cNvCxnSpPr>
          <p:nvPr/>
        </p:nvCxnSpPr>
        <p:spPr>
          <a:xfrm flipV="1">
            <a:off x="15047742" y="8510684"/>
            <a:ext cx="0" cy="7474987"/>
          </a:xfrm>
          <a:prstGeom prst="line">
            <a:avLst/>
          </a:prstGeom>
          <a:ln>
            <a:solidFill>
              <a:schemeClr val="tx1"/>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FA6AD67-04D4-A158-50D8-7412568B0F55}"/>
              </a:ext>
            </a:extLst>
          </p:cNvPr>
          <p:cNvCxnSpPr/>
          <p:nvPr/>
        </p:nvCxnSpPr>
        <p:spPr>
          <a:xfrm>
            <a:off x="-453941" y="3856424"/>
            <a:ext cx="21994586" cy="0"/>
          </a:xfrm>
          <a:prstGeom prst="line">
            <a:avLst/>
          </a:prstGeom>
          <a:ln>
            <a:solidFill>
              <a:schemeClr val="tx1"/>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pic>
        <p:nvPicPr>
          <p:cNvPr id="41" name="Picture 40" descr="A graph with blue dots&#10;&#10;Description automatically generated">
            <a:extLst>
              <a:ext uri="{FF2B5EF4-FFF2-40B4-BE49-F238E27FC236}">
                <a16:creationId xmlns:a16="http://schemas.microsoft.com/office/drawing/2014/main" id="{669DEB6A-197D-29B1-FC2D-8ACA61E897D3}"/>
              </a:ext>
            </a:extLst>
          </p:cNvPr>
          <p:cNvPicPr>
            <a:picLocks noChangeAspect="1"/>
          </p:cNvPicPr>
          <p:nvPr/>
        </p:nvPicPr>
        <p:blipFill rotWithShape="1">
          <a:blip r:embed="rId11"/>
          <a:srcRect l="5826" t="6680" r="8714" b="3023"/>
          <a:stretch/>
        </p:blipFill>
        <p:spPr>
          <a:xfrm>
            <a:off x="567664" y="26633348"/>
            <a:ext cx="3700717" cy="2932634"/>
          </a:xfrm>
          <a:prstGeom prst="rect">
            <a:avLst/>
          </a:prstGeom>
        </p:spPr>
      </p:pic>
      <p:pic>
        <p:nvPicPr>
          <p:cNvPr id="42" name="Picture 41">
            <a:extLst>
              <a:ext uri="{FF2B5EF4-FFF2-40B4-BE49-F238E27FC236}">
                <a16:creationId xmlns:a16="http://schemas.microsoft.com/office/drawing/2014/main" id="{7EE8BDA8-DB7B-BAD1-DBCE-53255122F45E}"/>
              </a:ext>
            </a:extLst>
          </p:cNvPr>
          <p:cNvPicPr>
            <a:picLocks noChangeAspect="1"/>
          </p:cNvPicPr>
          <p:nvPr/>
        </p:nvPicPr>
        <p:blipFill>
          <a:blip r:embed="rId12"/>
          <a:stretch>
            <a:fillRect/>
          </a:stretch>
        </p:blipFill>
        <p:spPr>
          <a:xfrm>
            <a:off x="4388736" y="26620386"/>
            <a:ext cx="3511022" cy="2945596"/>
          </a:xfrm>
          <a:prstGeom prst="rect">
            <a:avLst/>
          </a:prstGeom>
        </p:spPr>
      </p:pic>
      <p:pic>
        <p:nvPicPr>
          <p:cNvPr id="43" name="Picture 42">
            <a:extLst>
              <a:ext uri="{FF2B5EF4-FFF2-40B4-BE49-F238E27FC236}">
                <a16:creationId xmlns:a16="http://schemas.microsoft.com/office/drawing/2014/main" id="{0449729D-C553-985B-5C0D-91D93AE7F79E}"/>
              </a:ext>
            </a:extLst>
          </p:cNvPr>
          <p:cNvPicPr>
            <a:picLocks noChangeAspect="1"/>
          </p:cNvPicPr>
          <p:nvPr/>
        </p:nvPicPr>
        <p:blipFill>
          <a:blip r:embed="rId13"/>
          <a:stretch>
            <a:fillRect/>
          </a:stretch>
        </p:blipFill>
        <p:spPr>
          <a:xfrm>
            <a:off x="8087751" y="26620386"/>
            <a:ext cx="2317394" cy="2304748"/>
          </a:xfrm>
          <a:prstGeom prst="rect">
            <a:avLst/>
          </a:prstGeom>
        </p:spPr>
      </p:pic>
      <p:pic>
        <p:nvPicPr>
          <p:cNvPr id="45" name="Picture 44" descr="A metal table with wires on it&#10;&#10;Description automatically generated">
            <a:extLst>
              <a:ext uri="{FF2B5EF4-FFF2-40B4-BE49-F238E27FC236}">
                <a16:creationId xmlns:a16="http://schemas.microsoft.com/office/drawing/2014/main" id="{0B7810D1-9EA4-B06E-C931-7D46CDAD38B1}"/>
              </a:ext>
            </a:extLst>
          </p:cNvPr>
          <p:cNvPicPr>
            <a:picLocks noChangeAspect="1"/>
          </p:cNvPicPr>
          <p:nvPr/>
        </p:nvPicPr>
        <p:blipFill>
          <a:blip r:embed="rId14"/>
          <a:stretch>
            <a:fillRect/>
          </a:stretch>
        </p:blipFill>
        <p:spPr>
          <a:xfrm>
            <a:off x="10882335" y="24900235"/>
            <a:ext cx="4294788" cy="3225285"/>
          </a:xfrm>
          <a:prstGeom prst="rect">
            <a:avLst/>
          </a:prstGeom>
        </p:spPr>
      </p:pic>
      <p:sp>
        <p:nvSpPr>
          <p:cNvPr id="46" name="TextBox 45">
            <a:extLst>
              <a:ext uri="{FF2B5EF4-FFF2-40B4-BE49-F238E27FC236}">
                <a16:creationId xmlns:a16="http://schemas.microsoft.com/office/drawing/2014/main" id="{9220F6A1-8C2B-0806-0E13-686DD32CD450}"/>
              </a:ext>
            </a:extLst>
          </p:cNvPr>
          <p:cNvSpPr txBox="1"/>
          <p:nvPr/>
        </p:nvSpPr>
        <p:spPr>
          <a:xfrm>
            <a:off x="15329086" y="25472331"/>
            <a:ext cx="5491637" cy="2349579"/>
          </a:xfrm>
          <a:prstGeom prst="roundRect">
            <a:avLst>
              <a:gd name="adj" fmla="val 10181"/>
            </a:avLst>
          </a:prstGeom>
          <a:noFill/>
          <a:ln w="25400">
            <a:solidFill>
              <a:srgbClr val="0070C0"/>
            </a:solidFill>
          </a:ln>
        </p:spPr>
        <p:txBody>
          <a:bodyPr wrap="square" rtlCol="0">
            <a:spAutoFit/>
          </a:bodyPr>
          <a:lstStyle/>
          <a:p>
            <a:r>
              <a:rPr lang="en-US" sz="2400" dirty="0"/>
              <a:t>Future work</a:t>
            </a:r>
          </a:p>
          <a:p>
            <a:r>
              <a:rPr lang="en-US" sz="1800" dirty="0"/>
              <a:t>Improve speed of processing to allow for processing of large datasets</a:t>
            </a:r>
          </a:p>
          <a:p>
            <a:r>
              <a:rPr lang="en-US" sz="1800" dirty="0"/>
              <a:t>Further iteration on background removal</a:t>
            </a:r>
          </a:p>
          <a:p>
            <a:r>
              <a:rPr lang="en-US" sz="1800" dirty="0"/>
              <a:t>Investigate ways to improve accuracy of synthetic data</a:t>
            </a:r>
          </a:p>
          <a:p>
            <a:r>
              <a:rPr lang="en-US" sz="1800" dirty="0"/>
              <a:t>More experimental testing and validation</a:t>
            </a:r>
          </a:p>
          <a:p>
            <a:r>
              <a:rPr lang="en-US" sz="1800" dirty="0"/>
              <a:t>Integration with a real system</a:t>
            </a:r>
          </a:p>
        </p:txBody>
      </p:sp>
      <p:sp>
        <p:nvSpPr>
          <p:cNvPr id="47" name="TextBox 46">
            <a:extLst>
              <a:ext uri="{FF2B5EF4-FFF2-40B4-BE49-F238E27FC236}">
                <a16:creationId xmlns:a16="http://schemas.microsoft.com/office/drawing/2014/main" id="{CBF52B7F-9165-9CCD-1151-5B041151C70F}"/>
              </a:ext>
            </a:extLst>
          </p:cNvPr>
          <p:cNvSpPr txBox="1"/>
          <p:nvPr/>
        </p:nvSpPr>
        <p:spPr>
          <a:xfrm>
            <a:off x="10832302" y="28062735"/>
            <a:ext cx="10436127" cy="2154436"/>
          </a:xfrm>
          <a:prstGeom prst="rect">
            <a:avLst/>
          </a:prstGeom>
          <a:noFill/>
        </p:spPr>
        <p:txBody>
          <a:bodyPr wrap="square" rtlCol="0">
            <a:spAutoFit/>
          </a:bodyPr>
          <a:lstStyle/>
          <a:p>
            <a:r>
              <a:rPr lang="en-US" sz="2400" dirty="0"/>
              <a:t>References</a:t>
            </a:r>
          </a:p>
          <a:p>
            <a:r>
              <a:rPr lang="en-US" sz="1400" dirty="0"/>
              <a:t>[1] - </a:t>
            </a:r>
            <a:r>
              <a:rPr lang="en-GB" sz="1400" dirty="0"/>
              <a:t>Wang, Z., Gao, Q. &amp; Wang, J. A triple-exposure </a:t>
            </a:r>
            <a:r>
              <a:rPr lang="en-GB" sz="1400" dirty="0" err="1"/>
              <a:t>color</a:t>
            </a:r>
            <a:r>
              <a:rPr lang="en-GB" sz="1400" dirty="0"/>
              <a:t> PIV technique for pressure reconstruction. </a:t>
            </a:r>
            <a:r>
              <a:rPr lang="en-GB" sz="1400" i="1" dirty="0"/>
              <a:t>Sci. China Technol. Sci.</a:t>
            </a:r>
            <a:r>
              <a:rPr lang="en-GB" sz="1400" dirty="0"/>
              <a:t> </a:t>
            </a:r>
            <a:r>
              <a:rPr lang="en-GB" sz="1400" b="1" dirty="0"/>
              <a:t>60</a:t>
            </a:r>
            <a:r>
              <a:rPr lang="en-GB" sz="1400" dirty="0"/>
              <a:t>, 1–15 (2017). </a:t>
            </a:r>
            <a:r>
              <a:rPr lang="en-GB" sz="1400" dirty="0">
                <a:hlinkClick r:id="rId15"/>
              </a:rPr>
              <a:t>https://doi.org/10.1007/s11431-016-0270-x</a:t>
            </a:r>
            <a:endParaRPr lang="en-GB" sz="1400" dirty="0"/>
          </a:p>
          <a:p>
            <a:r>
              <a:rPr lang="en-GB" sz="1400" dirty="0"/>
              <a:t>[2] - </a:t>
            </a:r>
            <a:r>
              <a:rPr lang="en-GB" sz="1400" dirty="0" err="1"/>
              <a:t>Charonko</a:t>
            </a:r>
            <a:r>
              <a:rPr lang="en-GB" sz="1400" dirty="0"/>
              <a:t>, J.J., Antoine, E. &amp; Vlachos, P.P. Multispectral processing for </a:t>
            </a:r>
            <a:r>
              <a:rPr lang="en-GB" sz="1400" dirty="0" err="1"/>
              <a:t>color</a:t>
            </a:r>
            <a:r>
              <a:rPr lang="en-GB" sz="1400" dirty="0"/>
              <a:t> particle image velocimetry. </a:t>
            </a:r>
            <a:r>
              <a:rPr lang="en-GB" sz="1400" i="1" dirty="0"/>
              <a:t>Microfluid Nanofluid</a:t>
            </a:r>
            <a:r>
              <a:rPr lang="en-GB" sz="1400" dirty="0"/>
              <a:t> </a:t>
            </a:r>
            <a:r>
              <a:rPr lang="en-GB" sz="1400" b="1" dirty="0"/>
              <a:t>17</a:t>
            </a:r>
            <a:r>
              <a:rPr lang="en-GB" sz="1400" dirty="0"/>
              <a:t>, 729–743 (2014). </a:t>
            </a:r>
            <a:r>
              <a:rPr lang="en-GB" sz="1400" dirty="0">
                <a:hlinkClick r:id="rId16"/>
              </a:rPr>
              <a:t>https://</a:t>
            </a:r>
            <a:r>
              <a:rPr lang="en-GB" sz="1400" dirty="0" err="1">
                <a:hlinkClick r:id="rId16"/>
              </a:rPr>
              <a:t>doi.org</a:t>
            </a:r>
            <a:r>
              <a:rPr lang="en-GB" sz="1400" dirty="0">
                <a:hlinkClick r:id="rId16"/>
              </a:rPr>
              <a:t>/10.1007/s10404-014-1355-5</a:t>
            </a:r>
            <a:endParaRPr lang="en-GB" sz="1400" dirty="0"/>
          </a:p>
          <a:p>
            <a:r>
              <a:rPr lang="en-GB" sz="1400" dirty="0"/>
              <a:t>[3] - Zimmermann, T. Spectral Imaging and Linear Unmixing in Light Microscopy. In: </a:t>
            </a:r>
            <a:r>
              <a:rPr lang="en-GB" sz="1400" dirty="0" err="1"/>
              <a:t>Rietdorf</a:t>
            </a:r>
            <a:r>
              <a:rPr lang="en-GB" sz="1400" dirty="0"/>
              <a:t>, J. (eds) Microscopy Techniques. Advances in Biochemical Engineering, vol 95. Springer, Berlin, Heidelberg. </a:t>
            </a:r>
            <a:r>
              <a:rPr lang="en-GB" sz="1400" dirty="0">
                <a:hlinkClick r:id="rId17"/>
              </a:rPr>
              <a:t>https://doi.org/10.1007/b102216</a:t>
            </a:r>
            <a:endParaRPr lang="en-GB" sz="1400" dirty="0"/>
          </a:p>
          <a:p>
            <a:r>
              <a:rPr lang="en-GB" sz="1400" dirty="0"/>
              <a:t>[4] - </a:t>
            </a:r>
            <a:r>
              <a:rPr lang="en-GB" sz="1400" dirty="0" err="1"/>
              <a:t>Ceamanos</a:t>
            </a:r>
            <a:r>
              <a:rPr lang="en-GB" sz="1400" dirty="0"/>
              <a:t>, X. &amp; Valero, S., “Processing Hyperspectral Images” in </a:t>
            </a:r>
            <a:r>
              <a:rPr lang="en-GB" sz="1400" i="1" dirty="0"/>
              <a:t>Optical Remote Sensing of Land Surface, </a:t>
            </a:r>
            <a:r>
              <a:rPr lang="en-GB" sz="1200" dirty="0">
                <a:hlinkClick r:id="rId18" tooltip="Persistent link using digital object identifier"/>
              </a:rPr>
              <a:t>https://doi.org/10.1016/B978-1-78548-102-4.50004-1</a:t>
            </a:r>
            <a:endParaRPr lang="en-GB" sz="1200" i="1" dirty="0">
              <a:solidFill>
                <a:srgbClr val="310A31"/>
              </a:solidFill>
            </a:endParaRPr>
          </a:p>
        </p:txBody>
      </p:sp>
      <p:sp>
        <p:nvSpPr>
          <p:cNvPr id="48" name="TextBox 47">
            <a:extLst>
              <a:ext uri="{FF2B5EF4-FFF2-40B4-BE49-F238E27FC236}">
                <a16:creationId xmlns:a16="http://schemas.microsoft.com/office/drawing/2014/main" id="{B4A0E131-1EFC-DE5E-F694-21E3D56A1AA3}"/>
              </a:ext>
            </a:extLst>
          </p:cNvPr>
          <p:cNvSpPr txBox="1"/>
          <p:nvPr/>
        </p:nvSpPr>
        <p:spPr>
          <a:xfrm>
            <a:off x="342038" y="23887905"/>
            <a:ext cx="6614049" cy="2226350"/>
          </a:xfrm>
          <a:prstGeom prst="roundRect">
            <a:avLst>
              <a:gd name="adj" fmla="val 9073"/>
            </a:avLst>
          </a:prstGeom>
          <a:noFill/>
          <a:ln w="25400">
            <a:solidFill>
              <a:srgbClr val="00B050"/>
            </a:solidFill>
          </a:ln>
        </p:spPr>
        <p:txBody>
          <a:bodyPr wrap="square" rtlCol="0">
            <a:spAutoFit/>
          </a:bodyPr>
          <a:lstStyle/>
          <a:p>
            <a:r>
              <a:rPr lang="en-US" sz="2400" dirty="0">
                <a:solidFill>
                  <a:srgbClr val="310A31"/>
                </a:solidFill>
              </a:rPr>
              <a:t>Results from this section</a:t>
            </a:r>
          </a:p>
          <a:p>
            <a:r>
              <a:rPr lang="en-US" sz="1800" dirty="0">
                <a:solidFill>
                  <a:srgbClr val="310A31"/>
                </a:solidFill>
              </a:rPr>
              <a:t>Linear mixing was a big enough problem, such that ignoring it would lead to unusable data.</a:t>
            </a:r>
          </a:p>
          <a:p>
            <a:r>
              <a:rPr lang="en-US" sz="1800" dirty="0">
                <a:solidFill>
                  <a:srgbClr val="310A31"/>
                </a:solidFill>
              </a:rPr>
              <a:t>While imperfect, the method presented was adequate to get a good degree of accuracy from imperfect image.</a:t>
            </a:r>
          </a:p>
          <a:p>
            <a:r>
              <a:rPr lang="en-US" sz="1800" dirty="0">
                <a:solidFill>
                  <a:srgbClr val="310A31"/>
                </a:solidFill>
              </a:rPr>
              <a:t>The corrections were not able to fully remove all erroneous data, but it was incredibly effective in correcting most of it.</a:t>
            </a:r>
          </a:p>
        </p:txBody>
      </p:sp>
      <p:sp>
        <p:nvSpPr>
          <p:cNvPr id="3" name="Rounded Rectangle 2">
            <a:extLst>
              <a:ext uri="{FF2B5EF4-FFF2-40B4-BE49-F238E27FC236}">
                <a16:creationId xmlns:a16="http://schemas.microsoft.com/office/drawing/2014/main" id="{B8F5F958-4CE8-CC97-E260-F829992CD9AD}"/>
              </a:ext>
            </a:extLst>
          </p:cNvPr>
          <p:cNvSpPr/>
          <p:nvPr/>
        </p:nvSpPr>
        <p:spPr>
          <a:xfrm>
            <a:off x="404087" y="16099855"/>
            <a:ext cx="10152000" cy="3288284"/>
          </a:xfrm>
          <a:prstGeom prst="roundRect">
            <a:avLst>
              <a:gd name="adj" fmla="val 12131"/>
            </a:avLst>
          </a:prstGeom>
          <a:noFill/>
          <a:ln w="25400">
            <a:solidFill>
              <a:srgbClr val="00B05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310A31"/>
                </a:solidFill>
              </a:rPr>
              <a:t>Computational section</a:t>
            </a:r>
          </a:p>
          <a:p>
            <a:r>
              <a:rPr lang="en-US" sz="1800" dirty="0">
                <a:solidFill>
                  <a:srgbClr val="310A31"/>
                </a:solidFill>
              </a:rPr>
              <a:t>This section focused on extending </a:t>
            </a:r>
            <a:r>
              <a:rPr lang="en-US" sz="1800" dirty="0" err="1">
                <a:solidFill>
                  <a:srgbClr val="310A31"/>
                </a:solidFill>
              </a:rPr>
              <a:t>Gigatrack</a:t>
            </a:r>
            <a:r>
              <a:rPr lang="en-US" sz="1800" dirty="0">
                <a:solidFill>
                  <a:srgbClr val="310A31"/>
                </a:solidFill>
              </a:rPr>
              <a:t> to allow for simulation of the linear mixing. </a:t>
            </a:r>
          </a:p>
          <a:p>
            <a:r>
              <a:rPr lang="en-US" sz="1800" dirty="0">
                <a:solidFill>
                  <a:srgbClr val="310A31"/>
                </a:solidFill>
              </a:rPr>
              <a:t>With this developed, methods for linear unmixing could be tested to validate them.</a:t>
            </a:r>
          </a:p>
          <a:p>
            <a:endParaRPr lang="en-US" sz="1800" dirty="0">
              <a:solidFill>
                <a:srgbClr val="310A31"/>
              </a:solidFill>
            </a:endParaRPr>
          </a:p>
          <a:p>
            <a:r>
              <a:rPr lang="en-US" sz="1800" dirty="0">
                <a:solidFill>
                  <a:srgbClr val="310A31"/>
                </a:solidFill>
              </a:rPr>
              <a:t>There was already a matrix to show how the camera will respond to light, which was modified to represent linear mixing.</a:t>
            </a:r>
          </a:p>
          <a:p>
            <a:r>
              <a:rPr lang="en-US" sz="1800" dirty="0">
                <a:solidFill>
                  <a:srgbClr val="310A31"/>
                </a:solidFill>
              </a:rPr>
              <a:t>Linear unmixing was implemented through a preprocessing step, which saves the files in a distinct directory. </a:t>
            </a:r>
          </a:p>
          <a:p>
            <a:r>
              <a:rPr lang="en-US" sz="1800" dirty="0">
                <a:solidFill>
                  <a:srgbClr val="310A31"/>
                </a:solidFill>
              </a:rPr>
              <a:t>This allows for easy comparison between data with and without treatment. </a:t>
            </a:r>
          </a:p>
          <a:p>
            <a:r>
              <a:rPr lang="en-US" sz="1800" dirty="0">
                <a:solidFill>
                  <a:srgbClr val="310A31"/>
                </a:solidFill>
              </a:rPr>
              <a:t>Many different plots of the flow were made, and using this information, conclusions about the efficacy of the correction algorithm could be made</a:t>
            </a:r>
          </a:p>
        </p:txBody>
      </p:sp>
    </p:spTree>
    <p:extLst>
      <p:ext uri="{BB962C8B-B14F-4D97-AF65-F5344CB8AC3E}">
        <p14:creationId xmlns:p14="http://schemas.microsoft.com/office/powerpoint/2010/main" val="83568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6289</TotalTime>
  <Words>932</Words>
  <Application>Microsoft Macintosh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Bleeck</dc:creator>
  <cp:lastModifiedBy>Natalie Ko-Ferrigno (mkf1g21)</cp:lastModifiedBy>
  <cp:revision>14</cp:revision>
  <dcterms:created xsi:type="dcterms:W3CDTF">2016-05-05T15:08:56Z</dcterms:created>
  <dcterms:modified xsi:type="dcterms:W3CDTF">2024-06-05T15:23:09Z</dcterms:modified>
</cp:coreProperties>
</file>