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7"/>
  </p:handoutMasterIdLst>
  <p:sldIdLst>
    <p:sldId id="256" r:id="rId2"/>
    <p:sldId id="288" r:id="rId3"/>
    <p:sldId id="308" r:id="rId4"/>
    <p:sldId id="305" r:id="rId5"/>
    <p:sldId id="292" r:id="rId6"/>
    <p:sldId id="299" r:id="rId7"/>
    <p:sldId id="300" r:id="rId8"/>
    <p:sldId id="302" r:id="rId9"/>
    <p:sldId id="303" r:id="rId10"/>
    <p:sldId id="310" r:id="rId11"/>
    <p:sldId id="309" r:id="rId12"/>
    <p:sldId id="306" r:id="rId13"/>
    <p:sldId id="298" r:id="rId14"/>
    <p:sldId id="291" r:id="rId15"/>
    <p:sldId id="30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1" autoAdjust="0"/>
    <p:restoredTop sz="94663"/>
  </p:normalViewPr>
  <p:slideViewPr>
    <p:cSldViewPr>
      <p:cViewPr varScale="1">
        <p:scale>
          <a:sx n="108" d="100"/>
          <a:sy n="108" d="100"/>
        </p:scale>
        <p:origin x="172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A201408-3AFB-3A4E-A92C-9691BF808C22}" type="datetimeFigureOut">
              <a:rPr lang="en-US" smtClean="0"/>
              <a:t>10/18/2022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46DEBC6-A791-C744-A737-07BCCEBEBE3E}" type="slidenum">
              <a:rPr lang="en-US" smtClean="0"/>
              <a:t>‹#›</a:t>
            </a:fld>
            <a:endParaRPr lang="en-US"/>
          </a:p>
        </p:txBody>
      </p:sp>
    </p:spTree>
    <p:extLst>
      <p:ext uri="{BB962C8B-B14F-4D97-AF65-F5344CB8AC3E}">
        <p14:creationId xmlns:p14="http://schemas.microsoft.com/office/powerpoint/2010/main" val="196983786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28C74FF-2E31-40FD-A5DC-F9B33D6DB7C5}" type="datetimeFigureOut">
              <a:rPr lang="en-GB" smtClean="0"/>
              <a:t>18/10/2022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7501D6-CD73-4844-AC60-8E7BC10BDEC8}" type="slidenum">
              <a:rPr lang="en-GB" smtClean="0"/>
              <a:t>‹#›</a:t>
            </a:fld>
            <a:endParaRPr lang="en-GB"/>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28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8C74FF-2E31-40FD-A5DC-F9B33D6DB7C5}" type="datetimeFigureOut">
              <a:rPr lang="en-GB" smtClean="0"/>
              <a:t>18/10/2022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7501D6-CD73-4844-AC60-8E7BC10BDEC8}" type="slidenum">
              <a:rPr lang="en-GB" smtClean="0"/>
              <a:t>‹#›</a:t>
            </a:fld>
            <a:endParaRPr lang="en-GB"/>
          </a:p>
        </p:txBody>
      </p:sp>
    </p:spTree>
    <p:extLst>
      <p:ext uri="{BB962C8B-B14F-4D97-AF65-F5344CB8AC3E}">
        <p14:creationId xmlns:p14="http://schemas.microsoft.com/office/powerpoint/2010/main" val="2028383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8C74FF-2E31-40FD-A5DC-F9B33D6DB7C5}" type="datetimeFigureOut">
              <a:rPr lang="en-GB" smtClean="0"/>
              <a:t>18/10/2022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7501D6-CD73-4844-AC60-8E7BC10BDEC8}" type="slidenum">
              <a:rPr lang="en-GB" smtClean="0"/>
              <a:t>‹#›</a:t>
            </a:fld>
            <a:endParaRPr lang="en-GB"/>
          </a:p>
        </p:txBody>
      </p:sp>
    </p:spTree>
    <p:extLst>
      <p:ext uri="{BB962C8B-B14F-4D97-AF65-F5344CB8AC3E}">
        <p14:creationId xmlns:p14="http://schemas.microsoft.com/office/powerpoint/2010/main" val="3736906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8C74FF-2E31-40FD-A5DC-F9B33D6DB7C5}" type="datetimeFigureOut">
              <a:rPr lang="en-GB" smtClean="0"/>
              <a:t>18/10/2022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7501D6-CD73-4844-AC60-8E7BC10BDEC8}" type="slidenum">
              <a:rPr lang="en-GB" smtClean="0"/>
              <a:t>‹#›</a:t>
            </a:fld>
            <a:endParaRPr lang="en-GB"/>
          </a:p>
        </p:txBody>
      </p:sp>
    </p:spTree>
    <p:extLst>
      <p:ext uri="{BB962C8B-B14F-4D97-AF65-F5344CB8AC3E}">
        <p14:creationId xmlns:p14="http://schemas.microsoft.com/office/powerpoint/2010/main" val="3583528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8C74FF-2E31-40FD-A5DC-F9B33D6DB7C5}" type="datetimeFigureOut">
              <a:rPr lang="en-GB" smtClean="0"/>
              <a:t>18/10/2022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7501D6-CD73-4844-AC60-8E7BC10BDEC8}" type="slidenum">
              <a:rPr lang="en-GB" smtClean="0"/>
              <a:t>‹#›</a:t>
            </a:fld>
            <a:endParaRPr lang="en-GB"/>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5343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8C74FF-2E31-40FD-A5DC-F9B33D6DB7C5}" type="datetimeFigureOut">
              <a:rPr lang="en-GB" smtClean="0"/>
              <a:t>18/10/2022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7501D6-CD73-4844-AC60-8E7BC10BDEC8}" type="slidenum">
              <a:rPr lang="en-GB" smtClean="0"/>
              <a:t>‹#›</a:t>
            </a:fld>
            <a:endParaRPr lang="en-GB"/>
          </a:p>
        </p:txBody>
      </p:sp>
    </p:spTree>
    <p:extLst>
      <p:ext uri="{BB962C8B-B14F-4D97-AF65-F5344CB8AC3E}">
        <p14:creationId xmlns:p14="http://schemas.microsoft.com/office/powerpoint/2010/main" val="1298268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28C74FF-2E31-40FD-A5DC-F9B33D6DB7C5}" type="datetimeFigureOut">
              <a:rPr lang="en-GB" smtClean="0"/>
              <a:t>18/10/2022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97501D6-CD73-4844-AC60-8E7BC10BDEC8}" type="slidenum">
              <a:rPr lang="en-GB" smtClean="0"/>
              <a:t>‹#›</a:t>
            </a:fld>
            <a:endParaRPr lang="en-GB"/>
          </a:p>
        </p:txBody>
      </p:sp>
    </p:spTree>
    <p:extLst>
      <p:ext uri="{BB962C8B-B14F-4D97-AF65-F5344CB8AC3E}">
        <p14:creationId xmlns:p14="http://schemas.microsoft.com/office/powerpoint/2010/main" val="3541843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28C74FF-2E31-40FD-A5DC-F9B33D6DB7C5}" type="datetimeFigureOut">
              <a:rPr lang="en-GB" smtClean="0"/>
              <a:t>18/10/2022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97501D6-CD73-4844-AC60-8E7BC10BDEC8}" type="slidenum">
              <a:rPr lang="en-GB" smtClean="0"/>
              <a:t>‹#›</a:t>
            </a:fld>
            <a:endParaRPr lang="en-GB"/>
          </a:p>
        </p:txBody>
      </p:sp>
    </p:spTree>
    <p:extLst>
      <p:ext uri="{BB962C8B-B14F-4D97-AF65-F5344CB8AC3E}">
        <p14:creationId xmlns:p14="http://schemas.microsoft.com/office/powerpoint/2010/main" val="3301038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28C74FF-2E31-40FD-A5DC-F9B33D6DB7C5}" type="datetimeFigureOut">
              <a:rPr lang="en-GB" smtClean="0"/>
              <a:t>18/10/2022</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397501D6-CD73-4844-AC60-8E7BC10BDEC8}" type="slidenum">
              <a:rPr lang="en-GB" smtClean="0"/>
              <a:t>‹#›</a:t>
            </a:fld>
            <a:endParaRPr lang="en-GB"/>
          </a:p>
        </p:txBody>
      </p:sp>
    </p:spTree>
    <p:extLst>
      <p:ext uri="{BB962C8B-B14F-4D97-AF65-F5344CB8AC3E}">
        <p14:creationId xmlns:p14="http://schemas.microsoft.com/office/powerpoint/2010/main" val="3560022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428C74FF-2E31-40FD-A5DC-F9B33D6DB7C5}" type="datetimeFigureOut">
              <a:rPr lang="en-GB" smtClean="0"/>
              <a:t>18/10/2022</a:t>
            </a:fld>
            <a:endParaRPr lang="en-GB"/>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97501D6-CD73-4844-AC60-8E7BC10BDEC8}" type="slidenum">
              <a:rPr lang="en-GB" smtClean="0"/>
              <a:t>‹#›</a:t>
            </a:fld>
            <a:endParaRPr lang="en-GB"/>
          </a:p>
        </p:txBody>
      </p:sp>
    </p:spTree>
    <p:extLst>
      <p:ext uri="{BB962C8B-B14F-4D97-AF65-F5344CB8AC3E}">
        <p14:creationId xmlns:p14="http://schemas.microsoft.com/office/powerpoint/2010/main" val="94280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28C74FF-2E31-40FD-A5DC-F9B33D6DB7C5}" type="datetimeFigureOut">
              <a:rPr lang="en-GB" smtClean="0"/>
              <a:t>18/10/2022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7501D6-CD73-4844-AC60-8E7BC10BDEC8}" type="slidenum">
              <a:rPr lang="en-GB" smtClean="0"/>
              <a:t>‹#›</a:t>
            </a:fld>
            <a:endParaRPr lang="en-GB"/>
          </a:p>
        </p:txBody>
      </p:sp>
    </p:spTree>
    <p:extLst>
      <p:ext uri="{BB962C8B-B14F-4D97-AF65-F5344CB8AC3E}">
        <p14:creationId xmlns:p14="http://schemas.microsoft.com/office/powerpoint/2010/main" val="2469636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428C74FF-2E31-40FD-A5DC-F9B33D6DB7C5}" type="datetimeFigureOut">
              <a:rPr lang="en-GB" smtClean="0"/>
              <a:t>18/10/2022</a:t>
            </a:fld>
            <a:endParaRPr lang="en-GB"/>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GB"/>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397501D6-CD73-4844-AC60-8E7BC10BDEC8}" type="slidenum">
              <a:rPr lang="en-GB" smtClean="0"/>
              <a:t>‹#›</a:t>
            </a:fld>
            <a:endParaRPr lang="en-GB"/>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01991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FEEG 2006</a:t>
            </a:r>
            <a:br>
              <a:rPr lang="en-GB" dirty="0"/>
            </a:br>
            <a:r>
              <a:rPr lang="en-GB" sz="3200" dirty="0"/>
              <a:t>Semester 1 </a:t>
            </a:r>
            <a:r>
              <a:rPr lang="en-GB" sz="3200"/>
              <a:t>assignment 2022 23</a:t>
            </a:r>
            <a:endParaRPr lang="en-GB" sz="3200" dirty="0"/>
          </a:p>
        </p:txBody>
      </p:sp>
      <p:sp>
        <p:nvSpPr>
          <p:cNvPr id="3" name="Subtitle 2"/>
          <p:cNvSpPr>
            <a:spLocks noGrp="1"/>
          </p:cNvSpPr>
          <p:nvPr>
            <p:ph type="subTitle" idx="1"/>
          </p:nvPr>
        </p:nvSpPr>
        <p:spPr/>
        <p:txBody>
          <a:bodyPr/>
          <a:lstStyle/>
          <a:p>
            <a:r>
              <a:rPr lang="en-GB" dirty="0"/>
              <a:t>Dr Roy Edwards &amp; Dr Richard Wills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700" dirty="0">
                <a:solidFill>
                  <a:srgbClr val="000000">
                    <a:lumMod val="75000"/>
                    <a:lumOff val="25000"/>
                  </a:srgbClr>
                </a:solidFill>
                <a:latin typeface="Arial" panose="020B0604020202020204" pitchFamily="34" charset="0"/>
                <a:cs typeface="Arial" panose="020B0604020202020204" pitchFamily="34" charset="0"/>
              </a:rPr>
              <a:t>ASSIGNMENT</a:t>
            </a:r>
            <a:endParaRPr lang="en-US" sz="27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lnSpc>
                <a:spcPct val="107000"/>
              </a:lnSpc>
              <a:spcAft>
                <a:spcPts val="600"/>
              </a:spcAft>
            </a:pPr>
            <a:r>
              <a:rPr lang="en-GB" sz="2100" dirty="0">
                <a:latin typeface="Arial" panose="020B0604020202020204" pitchFamily="34" charset="0"/>
                <a:ea typeface="Calibri" panose="020F0502020204030204" pitchFamily="34" charset="0"/>
                <a:cs typeface="Times New Roman" panose="02020603050405020304" pitchFamily="18" charset="0"/>
              </a:rPr>
              <a:t>CONCLUSION: a summary of your report – This should include a closing statement of how significant your product is – one that should connect with the opening introduction.</a:t>
            </a:r>
          </a:p>
          <a:p>
            <a:pPr>
              <a:lnSpc>
                <a:spcPct val="107000"/>
              </a:lnSpc>
              <a:spcAft>
                <a:spcPts val="600"/>
              </a:spcAft>
            </a:pPr>
            <a:r>
              <a:rPr lang="en-GB" sz="2100" dirty="0">
                <a:latin typeface="Arial" panose="020B0604020202020204" pitchFamily="34" charset="0"/>
                <a:ea typeface="Calibri" panose="020F0502020204030204" pitchFamily="34" charset="0"/>
                <a:cs typeface="Times New Roman" panose="02020603050405020304" pitchFamily="18" charset="0"/>
              </a:rPr>
              <a:t>½ page</a:t>
            </a:r>
            <a:endParaRPr lang="en-GB" sz="1800" dirty="0">
              <a:latin typeface="Calibri" panose="020F0502020204030204" pitchFamily="34" charset="0"/>
              <a:ea typeface="Calibri" panose="020F0502020204030204" pitchFamily="34" charset="0"/>
              <a:cs typeface="Times New Roman" panose="02020603050405020304" pitchFamily="18" charset="0"/>
            </a:endParaRPr>
          </a:p>
          <a:p>
            <a:endParaRPr lang="en-US" sz="2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243557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DC9E1-C3E9-458C-8A1F-9A46019E4080}"/>
              </a:ext>
            </a:extLst>
          </p:cNvPr>
          <p:cNvSpPr>
            <a:spLocks noGrp="1"/>
          </p:cNvSpPr>
          <p:nvPr>
            <p:ph type="title"/>
          </p:nvPr>
        </p:nvSpPr>
        <p:spPr/>
        <p:txBody>
          <a:bodyPr>
            <a:normAutofit/>
          </a:bodyPr>
          <a:lstStyle/>
          <a:p>
            <a:r>
              <a:rPr lang="en-GB" b="1" dirty="0"/>
              <a:t>Note the following:</a:t>
            </a:r>
          </a:p>
        </p:txBody>
      </p:sp>
      <p:sp>
        <p:nvSpPr>
          <p:cNvPr id="3" name="Content Placeholder 2">
            <a:extLst>
              <a:ext uri="{FF2B5EF4-FFF2-40B4-BE49-F238E27FC236}">
                <a16:creationId xmlns:a16="http://schemas.microsoft.com/office/drawing/2014/main" id="{3501D32E-FA42-49A1-A860-E42501D96749}"/>
              </a:ext>
            </a:extLst>
          </p:cNvPr>
          <p:cNvSpPr>
            <a:spLocks noGrp="1"/>
          </p:cNvSpPr>
          <p:nvPr>
            <p:ph idx="1"/>
          </p:nvPr>
        </p:nvSpPr>
        <p:spPr/>
        <p:txBody>
          <a:bodyPr>
            <a:normAutofit/>
          </a:bodyPr>
          <a:lstStyle/>
          <a:p>
            <a:pPr>
              <a:buFont typeface="Wingdings" panose="05000000000000000000" pitchFamily="2" charset="2"/>
              <a:buChar char="§"/>
            </a:pPr>
            <a:r>
              <a:rPr lang="en-GB" sz="2800" dirty="0"/>
              <a:t>You should ensure that the sections within the report relate to each other – this may require managing any division of labour between group members and their input to the writing process.</a:t>
            </a:r>
          </a:p>
          <a:p>
            <a:pPr>
              <a:buFont typeface="Wingdings" panose="05000000000000000000" pitchFamily="2" charset="2"/>
              <a:buChar char="§"/>
            </a:pPr>
            <a:r>
              <a:rPr lang="en-GB" sz="2800" dirty="0"/>
              <a:t>Ensure that your engineering measures are just that – physical, not financial, or organisational, and based upon engineering performance and/or characteristics.</a:t>
            </a:r>
          </a:p>
          <a:p>
            <a:pPr>
              <a:buFont typeface="Wingdings" panose="05000000000000000000" pitchFamily="2" charset="2"/>
              <a:buChar char="§"/>
            </a:pPr>
            <a:endParaRPr lang="en-GB" sz="2800" dirty="0"/>
          </a:p>
        </p:txBody>
      </p:sp>
    </p:spTree>
    <p:extLst>
      <p:ext uri="{BB962C8B-B14F-4D97-AF65-F5344CB8AC3E}">
        <p14:creationId xmlns:p14="http://schemas.microsoft.com/office/powerpoint/2010/main" val="1424941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CB8FE-81ED-4C8C-9F86-BC6D37B6F84A}"/>
              </a:ext>
            </a:extLst>
          </p:cNvPr>
          <p:cNvSpPr>
            <a:spLocks noGrp="1"/>
          </p:cNvSpPr>
          <p:nvPr>
            <p:ph type="title"/>
          </p:nvPr>
        </p:nvSpPr>
        <p:spPr/>
        <p:txBody>
          <a:bodyPr>
            <a:normAutofit/>
          </a:bodyPr>
          <a:lstStyle/>
          <a:p>
            <a:r>
              <a:rPr lang="en-GB" sz="3600" dirty="0"/>
              <a:t>SIGN-OFF SHEET.</a:t>
            </a:r>
          </a:p>
        </p:txBody>
      </p:sp>
      <p:sp>
        <p:nvSpPr>
          <p:cNvPr id="3" name="Content Placeholder 2">
            <a:extLst>
              <a:ext uri="{FF2B5EF4-FFF2-40B4-BE49-F238E27FC236}">
                <a16:creationId xmlns:a16="http://schemas.microsoft.com/office/drawing/2014/main" id="{7377FA7D-F088-4727-B9FE-55EB0CCE463C}"/>
              </a:ext>
            </a:extLst>
          </p:cNvPr>
          <p:cNvSpPr>
            <a:spLocks noGrp="1"/>
          </p:cNvSpPr>
          <p:nvPr>
            <p:ph idx="1"/>
          </p:nvPr>
        </p:nvSpPr>
        <p:spPr/>
        <p:txBody>
          <a:bodyPr/>
          <a:lstStyle/>
          <a:p>
            <a:r>
              <a:rPr lang="en-GB" dirty="0"/>
              <a:t>A final page using the template on Blackboard should be provided including up to 150 words each reflecting on your contribution and the impact on the group output. </a:t>
            </a:r>
          </a:p>
          <a:p>
            <a:r>
              <a:rPr lang="en-GB" dirty="0"/>
              <a:t>This represents the final sign-off on the group output.</a:t>
            </a:r>
          </a:p>
        </p:txBody>
      </p:sp>
    </p:spTree>
    <p:extLst>
      <p:ext uri="{BB962C8B-B14F-4D97-AF65-F5344CB8AC3E}">
        <p14:creationId xmlns:p14="http://schemas.microsoft.com/office/powerpoint/2010/main" val="9983757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Arial" panose="020B0604020202020204" pitchFamily="34" charset="0"/>
                <a:cs typeface="Arial" panose="020B0604020202020204" pitchFamily="34" charset="0"/>
              </a:rPr>
              <a:t>NOTE</a:t>
            </a:r>
          </a:p>
        </p:txBody>
      </p:sp>
      <p:sp>
        <p:nvSpPr>
          <p:cNvPr id="3" name="Content Placeholder 2"/>
          <p:cNvSpPr>
            <a:spLocks noGrp="1"/>
          </p:cNvSpPr>
          <p:nvPr>
            <p:ph idx="1"/>
          </p:nvPr>
        </p:nvSpPr>
        <p:spPr/>
        <p:txBody>
          <a:bodyPr>
            <a:normAutofit/>
          </a:bodyPr>
          <a:lstStyle/>
          <a:p>
            <a:r>
              <a:rPr lang="en-GB" sz="2800" b="1" dirty="0"/>
              <a:t>References: </a:t>
            </a:r>
            <a:r>
              <a:rPr lang="en-GB" sz="2800" dirty="0"/>
              <a:t>Not included in page count.</a:t>
            </a:r>
          </a:p>
          <a:p>
            <a:r>
              <a:rPr lang="en-GB" sz="2800" b="1" dirty="0"/>
              <a:t>Figures/tables: </a:t>
            </a:r>
            <a:r>
              <a:rPr lang="en-GB" sz="2800" dirty="0"/>
              <a:t>Included in page count.</a:t>
            </a:r>
          </a:p>
          <a:p>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52964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Report </a:t>
            </a:r>
          </a:p>
        </p:txBody>
      </p:sp>
      <p:sp>
        <p:nvSpPr>
          <p:cNvPr id="3" name="Content Placeholder 2"/>
          <p:cNvSpPr>
            <a:spLocks noGrp="1"/>
          </p:cNvSpPr>
          <p:nvPr>
            <p:ph idx="1"/>
          </p:nvPr>
        </p:nvSpPr>
        <p:spPr/>
        <p:txBody>
          <a:bodyPr>
            <a:noAutofit/>
          </a:bodyPr>
          <a:lstStyle/>
          <a:p>
            <a:r>
              <a:rPr lang="en-GB" sz="2400" dirty="0"/>
              <a:t>The report must be written with a minimum font size of 12 and adhere to the A4 side limit for each part. Formatting should be appropriate for conveying the content clearly.</a:t>
            </a:r>
          </a:p>
          <a:p>
            <a:r>
              <a:rPr lang="en-GB" sz="2400" dirty="0"/>
              <a:t>The report should be submitted in electronic form.</a:t>
            </a:r>
          </a:p>
          <a:p>
            <a:r>
              <a:rPr lang="en-GB" sz="2400" dirty="0"/>
              <a:t>The submission deadline is </a:t>
            </a:r>
            <a:r>
              <a:rPr lang="en-GB" sz="2400" b="1" dirty="0"/>
              <a:t>Thursday 15</a:t>
            </a:r>
            <a:r>
              <a:rPr lang="en-GB" sz="2400" b="1" baseline="30000" dirty="0"/>
              <a:t>th</a:t>
            </a:r>
            <a:r>
              <a:rPr lang="en-GB" sz="2400" b="1" dirty="0"/>
              <a:t> December 2022 at 18.00</a:t>
            </a:r>
            <a:r>
              <a:rPr lang="en-GB" sz="2400" dirty="0"/>
              <a:t>. </a:t>
            </a:r>
            <a:r>
              <a:rPr lang="en-GB" sz="2400" b="1" dirty="0"/>
              <a:t>A single group report must be uploaded to e-Assignments.</a:t>
            </a:r>
            <a:endParaRPr lang="en-US" sz="2400" b="1" dirty="0"/>
          </a:p>
        </p:txBody>
      </p:sp>
    </p:spTree>
    <p:extLst>
      <p:ext uri="{BB962C8B-B14F-4D97-AF65-F5344CB8AC3E}">
        <p14:creationId xmlns:p14="http://schemas.microsoft.com/office/powerpoint/2010/main" val="21278398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53336-A02E-4D19-84C7-0C4D0BC99C4E}"/>
              </a:ext>
            </a:extLst>
          </p:cNvPr>
          <p:cNvSpPr>
            <a:spLocks noGrp="1"/>
          </p:cNvSpPr>
          <p:nvPr>
            <p:ph type="title"/>
          </p:nvPr>
        </p:nvSpPr>
        <p:spPr/>
        <p:txBody>
          <a:bodyPr>
            <a:normAutofit/>
          </a:bodyPr>
          <a:lstStyle/>
          <a:p>
            <a:r>
              <a:rPr lang="en-GB" sz="4000" dirty="0"/>
              <a:t>Group Organisation</a:t>
            </a:r>
          </a:p>
        </p:txBody>
      </p:sp>
      <p:sp>
        <p:nvSpPr>
          <p:cNvPr id="3" name="Content Placeholder 2">
            <a:extLst>
              <a:ext uri="{FF2B5EF4-FFF2-40B4-BE49-F238E27FC236}">
                <a16:creationId xmlns:a16="http://schemas.microsoft.com/office/drawing/2014/main" id="{C9E4F026-AEE6-479D-8481-763B259C2C52}"/>
              </a:ext>
            </a:extLst>
          </p:cNvPr>
          <p:cNvSpPr>
            <a:spLocks noGrp="1"/>
          </p:cNvSpPr>
          <p:nvPr>
            <p:ph idx="1"/>
          </p:nvPr>
        </p:nvSpPr>
        <p:spPr/>
        <p:txBody>
          <a:bodyPr>
            <a:normAutofit/>
          </a:bodyPr>
          <a:lstStyle/>
          <a:p>
            <a:pPr algn="l">
              <a:buFont typeface="+mj-lt"/>
              <a:buAutoNum type="arabicPeriod"/>
            </a:pPr>
            <a:r>
              <a:rPr lang="en-GB" b="0" i="0" dirty="0">
                <a:solidFill>
                  <a:srgbClr val="000000"/>
                </a:solidFill>
                <a:effectLst/>
                <a:latin typeface="Calibri" panose="020F0502020204030204" pitchFamily="34" charset="0"/>
              </a:rPr>
              <a:t>Individuals are responsible to engage with their group. Any groups with non-responsive members must email Richard Wills (rgaw@soton.ac.uk) by </a:t>
            </a:r>
            <a:r>
              <a:rPr lang="en-GB" b="1" dirty="0">
                <a:solidFill>
                  <a:srgbClr val="ED5C57"/>
                </a:solidFill>
                <a:latin typeface="Calibri" panose="020F0502020204030204" pitchFamily="34" charset="0"/>
              </a:rPr>
              <a:t>28</a:t>
            </a:r>
            <a:r>
              <a:rPr lang="en-GB" b="1" i="0" dirty="0">
                <a:solidFill>
                  <a:srgbClr val="ED5C57"/>
                </a:solidFill>
                <a:effectLst/>
                <a:latin typeface="Calibri" panose="020F0502020204030204" pitchFamily="34" charset="0"/>
              </a:rPr>
              <a:t>/10/22. </a:t>
            </a:r>
            <a:endParaRPr lang="en-GB" b="0" i="0" dirty="0">
              <a:solidFill>
                <a:srgbClr val="000000"/>
              </a:solidFill>
              <a:effectLst/>
              <a:latin typeface="Calibri" panose="020F0502020204030204" pitchFamily="34" charset="0"/>
            </a:endParaRPr>
          </a:p>
          <a:p>
            <a:pPr algn="l">
              <a:buFont typeface="+mj-lt"/>
              <a:buAutoNum type="arabicPeriod"/>
            </a:pPr>
            <a:r>
              <a:rPr lang="en-GB" b="0" i="0" dirty="0">
                <a:solidFill>
                  <a:srgbClr val="000000"/>
                </a:solidFill>
                <a:effectLst/>
                <a:latin typeface="Calibri" panose="020F0502020204030204" pitchFamily="34" charset="0"/>
              </a:rPr>
              <a:t>Groups responsibility to identify issues and try to resolve internally. If issues cannot be resolved they must email Roy Edwards (rae1@soton.ac.uk) or Richard Wills (rgaw@soton.ac.uk) by </a:t>
            </a:r>
            <a:r>
              <a:rPr lang="en-GB" b="1" dirty="0">
                <a:solidFill>
                  <a:srgbClr val="ED5C57"/>
                </a:solidFill>
                <a:latin typeface="Calibri" panose="020F0502020204030204" pitchFamily="34" charset="0"/>
              </a:rPr>
              <a:t>18</a:t>
            </a:r>
            <a:r>
              <a:rPr lang="en-GB" b="1" i="0" dirty="0">
                <a:solidFill>
                  <a:srgbClr val="ED5C57"/>
                </a:solidFill>
                <a:effectLst/>
                <a:latin typeface="Calibri" panose="020F0502020204030204" pitchFamily="34" charset="0"/>
              </a:rPr>
              <a:t>/11/22.</a:t>
            </a:r>
            <a:r>
              <a:rPr lang="en-GB" dirty="0">
                <a:solidFill>
                  <a:srgbClr val="000000"/>
                </a:solidFill>
                <a:latin typeface="Calibri" panose="020F0502020204030204" pitchFamily="34" charset="0"/>
              </a:rPr>
              <a:t> </a:t>
            </a:r>
            <a:r>
              <a:rPr lang="en-GB" b="1" i="1" dirty="0">
                <a:solidFill>
                  <a:srgbClr val="000000"/>
                </a:solidFill>
                <a:effectLst/>
                <a:latin typeface="Calibri" panose="020F0502020204030204" pitchFamily="34" charset="0"/>
              </a:rPr>
              <a:t>We can step in to help group cohesion, but only if we are made aware of the issues ahead of the deadline.</a:t>
            </a:r>
            <a:endParaRPr lang="en-GB" dirty="0">
              <a:solidFill>
                <a:srgbClr val="000000"/>
              </a:solidFill>
              <a:effectLst/>
              <a:latin typeface="Calibri" panose="020F0502020204030204" pitchFamily="34" charset="0"/>
            </a:endParaRPr>
          </a:p>
          <a:p>
            <a:pPr algn="l">
              <a:buFont typeface="+mj-lt"/>
              <a:buAutoNum type="arabicPeriod"/>
            </a:pPr>
            <a:r>
              <a:rPr lang="en-GB" b="1" dirty="0">
                <a:solidFill>
                  <a:srgbClr val="000000"/>
                </a:solidFill>
                <a:effectLst/>
                <a:latin typeface="Calibri" panose="020F0502020204030204" pitchFamily="34" charset="0"/>
              </a:rPr>
              <a:t>Draft reports due in weeks 7 </a:t>
            </a:r>
            <a:r>
              <a:rPr lang="en-GB" b="1" dirty="0">
                <a:solidFill>
                  <a:srgbClr val="FF0000"/>
                </a:solidFill>
                <a:effectLst/>
                <a:latin typeface="Calibri" panose="020F0502020204030204" pitchFamily="34" charset="0"/>
              </a:rPr>
              <a:t>(18.00 18/11/22) </a:t>
            </a:r>
            <a:r>
              <a:rPr lang="en-GB" b="1" dirty="0">
                <a:solidFill>
                  <a:srgbClr val="000000"/>
                </a:solidFill>
                <a:effectLst/>
                <a:latin typeface="Calibri" panose="020F0502020204030204" pitchFamily="34" charset="0"/>
              </a:rPr>
              <a:t>and 9 </a:t>
            </a:r>
            <a:r>
              <a:rPr lang="en-GB" b="1" dirty="0">
                <a:solidFill>
                  <a:srgbClr val="FF0000"/>
                </a:solidFill>
                <a:effectLst/>
                <a:latin typeface="Calibri" panose="020F0502020204030204" pitchFamily="34" charset="0"/>
              </a:rPr>
              <a:t>(18.00 2/12/22)</a:t>
            </a:r>
            <a:r>
              <a:rPr lang="en-GB" b="1" dirty="0">
                <a:solidFill>
                  <a:schemeClr val="tx1"/>
                </a:solidFill>
                <a:effectLst/>
                <a:latin typeface="Calibri" panose="020F0502020204030204" pitchFamily="34" charset="0"/>
              </a:rPr>
              <a:t>.</a:t>
            </a:r>
            <a:r>
              <a:rPr lang="en-GB" b="1" dirty="0">
                <a:solidFill>
                  <a:srgbClr val="FF0000"/>
                </a:solidFill>
                <a:effectLst/>
                <a:latin typeface="Calibri" panose="020F0502020204030204" pitchFamily="34" charset="0"/>
              </a:rPr>
              <a:t> </a:t>
            </a:r>
            <a:r>
              <a:rPr lang="en-GB" b="1" dirty="0">
                <a:solidFill>
                  <a:srgbClr val="000000"/>
                </a:solidFill>
                <a:effectLst/>
                <a:latin typeface="Calibri" panose="020F0502020204030204" pitchFamily="34" charset="0"/>
              </a:rPr>
              <a:t>A single draft per group must be uploaded to Blackboard. This is not assessed but will be used to check progress, group cohesion and engagement with the assignment. There is no page limit for the drafts.</a:t>
            </a:r>
            <a:endParaRPr lang="en-GB" b="1" i="0" dirty="0">
              <a:solidFill>
                <a:srgbClr val="000000"/>
              </a:solidFill>
              <a:effectLst/>
              <a:latin typeface="Calibri" panose="020F0502020204030204" pitchFamily="34" charset="0"/>
            </a:endParaRPr>
          </a:p>
          <a:p>
            <a:endParaRPr lang="en-GB" dirty="0"/>
          </a:p>
        </p:txBody>
      </p:sp>
    </p:spTree>
    <p:extLst>
      <p:ext uri="{BB962C8B-B14F-4D97-AF65-F5344CB8AC3E}">
        <p14:creationId xmlns:p14="http://schemas.microsoft.com/office/powerpoint/2010/main" val="89301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FEEG2006 assessment</a:t>
            </a:r>
          </a:p>
        </p:txBody>
      </p:sp>
      <p:sp>
        <p:nvSpPr>
          <p:cNvPr id="3" name="Content Placeholder 2"/>
          <p:cNvSpPr>
            <a:spLocks noGrp="1"/>
          </p:cNvSpPr>
          <p:nvPr>
            <p:ph idx="1"/>
          </p:nvPr>
        </p:nvSpPr>
        <p:spPr>
          <a:xfrm>
            <a:off x="323850" y="1988840"/>
            <a:ext cx="8496300" cy="4465091"/>
          </a:xfrm>
        </p:spPr>
        <p:txBody>
          <a:bodyPr>
            <a:noAutofit/>
          </a:bodyPr>
          <a:lstStyle/>
          <a:p>
            <a:r>
              <a:rPr lang="en-US" sz="2400" dirty="0"/>
              <a:t>Semester 1:</a:t>
            </a:r>
          </a:p>
          <a:p>
            <a:pPr lvl="1"/>
            <a:r>
              <a:rPr lang="en-US" sz="2400" dirty="0"/>
              <a:t>1 x management and accounting assignment (40%)</a:t>
            </a:r>
          </a:p>
          <a:p>
            <a:pPr lvl="1"/>
            <a:r>
              <a:rPr lang="en-US" sz="2400" dirty="0"/>
              <a:t>Set week 4</a:t>
            </a:r>
          </a:p>
          <a:p>
            <a:pPr lvl="1"/>
            <a:r>
              <a:rPr lang="en-US" sz="2400" dirty="0"/>
              <a:t>Deadline Thursday 15</a:t>
            </a:r>
            <a:r>
              <a:rPr lang="en-US" sz="2400" baseline="30000" dirty="0"/>
              <a:t>th</a:t>
            </a:r>
            <a:r>
              <a:rPr lang="en-US" sz="2400" dirty="0"/>
              <a:t> December 2022 at 18.00.</a:t>
            </a:r>
          </a:p>
          <a:p>
            <a:pPr lvl="2"/>
            <a:r>
              <a:rPr lang="en-US" sz="2400" dirty="0"/>
              <a:t>Electronic submission</a:t>
            </a:r>
          </a:p>
          <a:p>
            <a:r>
              <a:rPr lang="en-US" sz="1600" dirty="0"/>
              <a:t>Semester 2:</a:t>
            </a:r>
          </a:p>
          <a:p>
            <a:pPr lvl="1"/>
            <a:r>
              <a:rPr lang="en-US" sz="1600" dirty="0"/>
              <a:t>Project journal reflecting GDP in FEEG2001/SESS2016 (formative)</a:t>
            </a:r>
          </a:p>
          <a:p>
            <a:pPr lvl="1"/>
            <a:r>
              <a:rPr lang="en-US" sz="1600" dirty="0"/>
              <a:t>1 x Project management report using FEEG2001/SESS2016 as case study (60%)</a:t>
            </a:r>
          </a:p>
        </p:txBody>
      </p:sp>
      <p:sp>
        <p:nvSpPr>
          <p:cNvPr id="4" name="Slide Number Placeholder 3"/>
          <p:cNvSpPr>
            <a:spLocks noGrp="1"/>
          </p:cNvSpPr>
          <p:nvPr>
            <p:ph type="sldNum" sz="quarter" idx="12"/>
          </p:nvPr>
        </p:nvSpPr>
        <p:spPr/>
        <p:txBody>
          <a:bodyPr/>
          <a:lstStyle/>
          <a:p>
            <a:pPr>
              <a:defRPr/>
            </a:pPr>
            <a:fld id="{075A1CC1-1E13-4DBE-9329-ACE4984BFAC2}" type="slidenum">
              <a:rPr lang="en-GB" smtClean="0"/>
              <a:pPr>
                <a:defRPr/>
              </a:pPr>
              <a:t>2</a:t>
            </a:fld>
            <a:endParaRPr lang="en-GB"/>
          </a:p>
        </p:txBody>
      </p:sp>
    </p:spTree>
    <p:extLst>
      <p:ext uri="{BB962C8B-B14F-4D97-AF65-F5344CB8AC3E}">
        <p14:creationId xmlns:p14="http://schemas.microsoft.com/office/powerpoint/2010/main" val="1406183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5C2E5-B5A6-4D04-9302-AA579C82022B}"/>
              </a:ext>
            </a:extLst>
          </p:cNvPr>
          <p:cNvSpPr>
            <a:spLocks noGrp="1"/>
          </p:cNvSpPr>
          <p:nvPr>
            <p:ph type="title"/>
          </p:nvPr>
        </p:nvSpPr>
        <p:spPr/>
        <p:txBody>
          <a:bodyPr>
            <a:normAutofit/>
          </a:bodyPr>
          <a:lstStyle/>
          <a:p>
            <a:r>
              <a:rPr lang="en-GB" sz="4000" dirty="0"/>
              <a:t>Groups.</a:t>
            </a:r>
          </a:p>
        </p:txBody>
      </p:sp>
      <p:sp>
        <p:nvSpPr>
          <p:cNvPr id="3" name="Content Placeholder 2">
            <a:extLst>
              <a:ext uri="{FF2B5EF4-FFF2-40B4-BE49-F238E27FC236}">
                <a16:creationId xmlns:a16="http://schemas.microsoft.com/office/drawing/2014/main" id="{B869A0F9-F216-4449-A113-A20533DBE76F}"/>
              </a:ext>
            </a:extLst>
          </p:cNvPr>
          <p:cNvSpPr>
            <a:spLocks noGrp="1"/>
          </p:cNvSpPr>
          <p:nvPr>
            <p:ph idx="1"/>
          </p:nvPr>
        </p:nvSpPr>
        <p:spPr/>
        <p:txBody>
          <a:bodyPr/>
          <a:lstStyle/>
          <a:p>
            <a:r>
              <a:rPr lang="en-GB" sz="2000" b="0" i="0" dirty="0">
                <a:solidFill>
                  <a:srgbClr val="000000"/>
                </a:solidFill>
                <a:effectLst/>
                <a:latin typeface="Calibri" panose="020F0502020204030204" pitchFamily="34" charset="0"/>
              </a:rPr>
              <a:t>Group lists are on blackboard in the assignment folder. They are listed by name alphabetically and also by group number. Groups are constructed across cohorts. You </a:t>
            </a:r>
            <a:r>
              <a:rPr lang="en-GB" sz="2000" dirty="0">
                <a:solidFill>
                  <a:srgbClr val="000000"/>
                </a:solidFill>
                <a:latin typeface="Calibri" panose="020F0502020204030204" pitchFamily="34" charset="0"/>
              </a:rPr>
              <a:t>should use</a:t>
            </a:r>
            <a:r>
              <a:rPr lang="en-GB" sz="2000" b="0" i="0" dirty="0">
                <a:solidFill>
                  <a:srgbClr val="000000"/>
                </a:solidFill>
                <a:effectLst/>
                <a:latin typeface="Calibri" panose="020F0502020204030204" pitchFamily="34" charset="0"/>
              </a:rPr>
              <a:t> this to gain experience of working with others (you will need this for placement/job assessment centres, interviews and throughout your career). </a:t>
            </a:r>
          </a:p>
          <a:p>
            <a:r>
              <a:rPr lang="en-GB" dirty="0">
                <a:solidFill>
                  <a:srgbClr val="000000"/>
                </a:solidFill>
                <a:latin typeface="Calibri" panose="020F0502020204030204" pitchFamily="34" charset="0"/>
              </a:rPr>
              <a:t>This is part of the learning outcomes associated with this module.</a:t>
            </a:r>
            <a:endParaRPr lang="en-GB" sz="2000" b="0" i="0" dirty="0">
              <a:solidFill>
                <a:srgbClr val="000000"/>
              </a:solidFill>
              <a:effectLst/>
              <a:latin typeface="Calibri" panose="020F0502020204030204" pitchFamily="34" charset="0"/>
            </a:endParaRPr>
          </a:p>
          <a:p>
            <a:endParaRPr lang="en-GB" dirty="0"/>
          </a:p>
        </p:txBody>
      </p:sp>
    </p:spTree>
    <p:extLst>
      <p:ext uri="{BB962C8B-B14F-4D97-AF65-F5344CB8AC3E}">
        <p14:creationId xmlns:p14="http://schemas.microsoft.com/office/powerpoint/2010/main" val="2699552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54E12-8DE9-4451-87B0-84B594DD5E5A}"/>
              </a:ext>
            </a:extLst>
          </p:cNvPr>
          <p:cNvSpPr>
            <a:spLocks noGrp="1"/>
          </p:cNvSpPr>
          <p:nvPr>
            <p:ph type="title"/>
          </p:nvPr>
        </p:nvSpPr>
        <p:spPr/>
        <p:txBody>
          <a:bodyPr>
            <a:normAutofit/>
          </a:bodyPr>
          <a:lstStyle/>
          <a:p>
            <a:r>
              <a:rPr lang="en-GB" sz="3600" dirty="0">
                <a:latin typeface="Arial" panose="020B0604020202020204" pitchFamily="34" charset="0"/>
                <a:cs typeface="Arial" panose="020B0604020202020204" pitchFamily="34" charset="0"/>
              </a:rPr>
              <a:t>Assignment Brief</a:t>
            </a:r>
          </a:p>
        </p:txBody>
      </p:sp>
      <p:sp>
        <p:nvSpPr>
          <p:cNvPr id="3" name="Content Placeholder 2">
            <a:extLst>
              <a:ext uri="{FF2B5EF4-FFF2-40B4-BE49-F238E27FC236}">
                <a16:creationId xmlns:a16="http://schemas.microsoft.com/office/drawing/2014/main" id="{5C938F6D-F27A-4CE6-9770-0D2ADB72145E}"/>
              </a:ext>
            </a:extLst>
          </p:cNvPr>
          <p:cNvSpPr>
            <a:spLocks noGrp="1"/>
          </p:cNvSpPr>
          <p:nvPr>
            <p:ph idx="1"/>
          </p:nvPr>
        </p:nvSpPr>
        <p:spPr/>
        <p:txBody>
          <a:bodyPr>
            <a:normAutofit lnSpcReduction="10000"/>
          </a:bodyPr>
          <a:lstStyle/>
          <a:p>
            <a:r>
              <a:rPr lang="en-GB" sz="2400" dirty="0">
                <a:latin typeface="Arial" panose="020B0604020202020204" pitchFamily="34" charset="0"/>
                <a:cs typeface="Arial" panose="020B0604020202020204" pitchFamily="34" charset="0"/>
              </a:rPr>
              <a:t>As a group you must identify a potential product, process, project or service – the PRODUCT. </a:t>
            </a:r>
          </a:p>
          <a:p>
            <a:r>
              <a:rPr lang="en-GB" sz="2400" dirty="0">
                <a:latin typeface="Arial" panose="020B0604020202020204" pitchFamily="34" charset="0"/>
                <a:cs typeface="Arial" panose="020B0604020202020204" pitchFamily="34" charset="0"/>
              </a:rPr>
              <a:t>You will then write a technical business analysis of the product using the following headings: introduction, product definition, strategy, business model, resources, and conclusion. </a:t>
            </a:r>
          </a:p>
          <a:p>
            <a:r>
              <a:rPr lang="en-GB" sz="2400" dirty="0">
                <a:latin typeface="Arial" panose="020B0604020202020204" pitchFamily="34" charset="0"/>
                <a:cs typeface="Arial" panose="020B0604020202020204" pitchFamily="34" charset="0"/>
              </a:rPr>
              <a:t>The report needs to communicate the nature of the product, the resources needed to deliver it, the market context and the proposed business model.</a:t>
            </a:r>
          </a:p>
          <a:p>
            <a:r>
              <a:rPr lang="en-GB" sz="2400" i="1" dirty="0">
                <a:latin typeface="Arial" panose="020B0604020202020204" pitchFamily="34" charset="0"/>
                <a:cs typeface="Arial" panose="020B0604020202020204" pitchFamily="34" charset="0"/>
              </a:rPr>
              <a:t>For this product write a report defining the product and outlining the resources with the following headings:</a:t>
            </a:r>
          </a:p>
        </p:txBody>
      </p:sp>
    </p:spTree>
    <p:extLst>
      <p:ext uri="{BB962C8B-B14F-4D97-AF65-F5344CB8AC3E}">
        <p14:creationId xmlns:p14="http://schemas.microsoft.com/office/powerpoint/2010/main" val="2302260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Arial" panose="020B0604020202020204" pitchFamily="34" charset="0"/>
                <a:cs typeface="Arial" panose="020B0604020202020204" pitchFamily="34" charset="0"/>
              </a:rPr>
              <a:t>ASSIGNMENT HEADING INTRODUCTION: </a:t>
            </a:r>
          </a:p>
        </p:txBody>
      </p:sp>
      <p:sp>
        <p:nvSpPr>
          <p:cNvPr id="3" name="Content Placeholder 2"/>
          <p:cNvSpPr>
            <a:spLocks noGrp="1"/>
          </p:cNvSpPr>
          <p:nvPr>
            <p:ph idx="1"/>
          </p:nvPr>
        </p:nvSpPr>
        <p:spPr/>
        <p:txBody>
          <a:bodyPr>
            <a:normAutofit/>
          </a:bodyPr>
          <a:lstStyle/>
          <a:p>
            <a:pPr>
              <a:lnSpc>
                <a:spcPct val="107000"/>
              </a:lnSpc>
              <a:spcAft>
                <a:spcPts val="800"/>
              </a:spcAft>
            </a:pPr>
            <a:r>
              <a:rPr lang="en-GB" sz="2400" dirty="0">
                <a:effectLst/>
                <a:latin typeface="Arial" panose="020B0604020202020204" pitchFamily="34" charset="0"/>
                <a:ea typeface="Calibri" panose="020F0502020204030204" pitchFamily="34" charset="0"/>
                <a:cs typeface="Times New Roman" panose="02020603050405020304" pitchFamily="18" charset="0"/>
              </a:rPr>
              <a:t>What is your product/process/project/service that will be analysed – note for ease of instruction this will now be referred to as the product. General introduction to the report. This will be based upon a planned or existing product. It is your responsibility to chose a product that can provide enough material for your answer.</a:t>
            </a:r>
          </a:p>
          <a:p>
            <a:pPr>
              <a:lnSpc>
                <a:spcPct val="107000"/>
              </a:lnSpc>
              <a:spcAft>
                <a:spcPts val="800"/>
              </a:spcAft>
            </a:pPr>
            <a:r>
              <a:rPr lang="en-GB" sz="2400" dirty="0">
                <a:latin typeface="Arial" panose="020B0604020202020204" pitchFamily="34" charset="0"/>
                <a:ea typeface="Calibri" panose="020F0502020204030204" pitchFamily="34" charset="0"/>
                <a:cs typeface="Times New Roman" panose="02020603050405020304" pitchFamily="18" charset="0"/>
              </a:rPr>
              <a:t>½ Page.</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8985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kumimoji="0" lang="en-US" sz="3600" b="0" i="0" u="none" strike="noStrike" kern="1200" cap="none" spc="-50" normalizeH="0" baseline="0" noProof="0" dirty="0">
                <a:ln>
                  <a:noFill/>
                </a:ln>
                <a:solidFill>
                  <a:srgbClr val="000000">
                    <a:lumMod val="75000"/>
                    <a:lumOff val="25000"/>
                  </a:srgbClr>
                </a:solidFill>
                <a:effectLst/>
                <a:uLnTx/>
                <a:uFillTx/>
                <a:latin typeface="Arial" panose="020B0604020202020204" pitchFamily="34" charset="0"/>
                <a:ea typeface="+mj-ea"/>
                <a:cs typeface="Arial" panose="020B0604020202020204" pitchFamily="34" charset="0"/>
              </a:rPr>
              <a:t>ASSIGNMENT HEADING PRODUCT DEFINITION: </a:t>
            </a:r>
            <a:endParaRPr lang="en-US"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a:bodyPr>
          <a:lstStyle/>
          <a:p>
            <a:pPr>
              <a:lnSpc>
                <a:spcPct val="107000"/>
              </a:lnSpc>
              <a:spcAft>
                <a:spcPts val="800"/>
              </a:spcAft>
            </a:pPr>
            <a:r>
              <a:rPr lang="en-GB" sz="2400" dirty="0">
                <a:effectLst/>
                <a:latin typeface="Arial" panose="020B0604020202020204" pitchFamily="34" charset="0"/>
                <a:ea typeface="Calibri" panose="020F0502020204030204" pitchFamily="34" charset="0"/>
                <a:cs typeface="Times New Roman" panose="02020603050405020304" pitchFamily="18" charset="0"/>
              </a:rPr>
              <a:t>Nature of the Product: What does it do? You should include 5 engineering measures that enable you to </a:t>
            </a:r>
            <a:r>
              <a:rPr lang="en-GB" sz="2400" dirty="0">
                <a:latin typeface="Arial" panose="020B0604020202020204" pitchFamily="34" charset="0"/>
                <a:ea typeface="Calibri" panose="020F0502020204030204" pitchFamily="34" charset="0"/>
                <a:cs typeface="Times New Roman" panose="02020603050405020304" pitchFamily="18" charset="0"/>
              </a:rPr>
              <a:t>define the value proposition of the product – so you can measure what it and why it is needed? The performance of the product ‘in use’.</a:t>
            </a:r>
          </a:p>
          <a:p>
            <a:pPr marL="0" indent="0">
              <a:lnSpc>
                <a:spcPct val="107000"/>
              </a:lnSpc>
              <a:spcAft>
                <a:spcPts val="800"/>
              </a:spcAft>
              <a:buNone/>
            </a:pPr>
            <a:r>
              <a:rPr lang="en-GB" sz="2400" dirty="0">
                <a:effectLst/>
                <a:latin typeface="Arial" panose="020B0604020202020204" pitchFamily="34" charset="0"/>
                <a:ea typeface="Calibri" panose="020F0502020204030204" pitchFamily="34" charset="0"/>
                <a:cs typeface="Times New Roman" panose="02020603050405020304" pitchFamily="18" charset="0"/>
              </a:rPr>
              <a:t>You should also discuss the production process necessary to create the product – the materials, skills and routines and capabilities required. You should also include the relevant and appropriate engineering standards here.</a:t>
            </a:r>
          </a:p>
          <a:p>
            <a:pPr>
              <a:lnSpc>
                <a:spcPct val="107000"/>
              </a:lnSpc>
              <a:spcAft>
                <a:spcPts val="800"/>
              </a:spcAft>
            </a:pPr>
            <a:r>
              <a:rPr lang="en-GB" sz="2800" dirty="0">
                <a:latin typeface="Arial" panose="020B0604020202020204" pitchFamily="34" charset="0"/>
                <a:ea typeface="Calibri" panose="020F0502020204030204" pitchFamily="34" charset="0"/>
                <a:cs typeface="Times New Roman" panose="02020603050405020304" pitchFamily="18" charset="0"/>
              </a:rPr>
              <a:t>5</a:t>
            </a:r>
            <a:r>
              <a:rPr lang="en-GB" sz="2800" dirty="0">
                <a:effectLst/>
                <a:latin typeface="Arial" panose="020B0604020202020204" pitchFamily="34" charset="0"/>
                <a:ea typeface="Calibri" panose="020F0502020204030204" pitchFamily="34" charset="0"/>
                <a:cs typeface="Times New Roman" panose="02020603050405020304" pitchFamily="18" charset="0"/>
              </a:rPr>
              <a:t> Pages.</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0940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kumimoji="0" lang="en-US" sz="3600" b="0" i="0" u="none" strike="noStrike" kern="1200" cap="none" spc="-50" normalizeH="0" baseline="0" noProof="0" dirty="0">
                <a:ln>
                  <a:noFill/>
                </a:ln>
                <a:solidFill>
                  <a:srgbClr val="000000">
                    <a:lumMod val="75000"/>
                    <a:lumOff val="25000"/>
                  </a:srgbClr>
                </a:solidFill>
                <a:effectLst/>
                <a:uLnTx/>
                <a:uFillTx/>
                <a:latin typeface="Arial" panose="020B0604020202020204" pitchFamily="34" charset="0"/>
                <a:ea typeface="+mj-ea"/>
                <a:cs typeface="Arial" panose="020B0604020202020204" pitchFamily="34" charset="0"/>
              </a:rPr>
              <a:t>ASSIGNMENT</a:t>
            </a:r>
            <a:r>
              <a:rPr lang="en-GB" sz="3600" dirty="0">
                <a:effectLst/>
                <a:latin typeface="Arial" panose="020B0604020202020204" pitchFamily="34" charset="0"/>
                <a:ea typeface="Calibri" panose="020F0502020204030204" pitchFamily="34" charset="0"/>
                <a:cs typeface="Times New Roman" panose="02020603050405020304" pitchFamily="18" charset="0"/>
              </a:rPr>
              <a:t> HEADING STRATEGY: </a:t>
            </a:r>
            <a:endParaRPr lang="en-US"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lnSpc>
                <a:spcPct val="107000"/>
              </a:lnSpc>
              <a:spcAft>
                <a:spcPts val="800"/>
              </a:spcAft>
            </a:pPr>
            <a:r>
              <a:rPr lang="en-GB" sz="2800" dirty="0">
                <a:effectLst/>
                <a:latin typeface="Arial" panose="020B0604020202020204" pitchFamily="34" charset="0"/>
                <a:ea typeface="Calibri" panose="020F0502020204030204" pitchFamily="34" charset="0"/>
                <a:cs typeface="Times New Roman" panose="02020603050405020304" pitchFamily="18" charset="0"/>
              </a:rPr>
              <a:t>What </a:t>
            </a:r>
            <a:r>
              <a:rPr lang="en-GB" sz="2800" dirty="0">
                <a:latin typeface="Arial" panose="020B0604020202020204" pitchFamily="34" charset="0"/>
                <a:ea typeface="Calibri" panose="020F0502020204030204" pitchFamily="34" charset="0"/>
                <a:cs typeface="Times New Roman" panose="02020603050405020304" pitchFamily="18" charset="0"/>
              </a:rPr>
              <a:t>are the strategies of the companies associated with the development of this product? This information might be found using company websites and annual reports.</a:t>
            </a:r>
          </a:p>
          <a:p>
            <a:pPr>
              <a:lnSpc>
                <a:spcPct val="107000"/>
              </a:lnSpc>
              <a:spcAft>
                <a:spcPts val="800"/>
              </a:spcAft>
            </a:pPr>
            <a:endParaRPr lang="en-GB" sz="28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800" dirty="0">
                <a:latin typeface="Arial" panose="020B0604020202020204" pitchFamily="34" charset="0"/>
                <a:ea typeface="Calibri" panose="020F0502020204030204" pitchFamily="34" charset="0"/>
                <a:cs typeface="Times New Roman" panose="02020603050405020304" pitchFamily="18" charset="0"/>
              </a:rPr>
              <a:t>1 page.</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92815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kumimoji="0" lang="en-US" sz="3600" b="0" i="0" u="none" strike="noStrike" kern="1200" cap="none" spc="-50" normalizeH="0" baseline="0" noProof="0" dirty="0">
                <a:ln>
                  <a:noFill/>
                </a:ln>
                <a:solidFill>
                  <a:srgbClr val="000000">
                    <a:lumMod val="75000"/>
                    <a:lumOff val="25000"/>
                  </a:srgbClr>
                </a:solidFill>
                <a:effectLst/>
                <a:uLnTx/>
                <a:uFillTx/>
                <a:latin typeface="Arial" panose="020B0604020202020204" pitchFamily="34" charset="0"/>
                <a:ea typeface="+mj-ea"/>
                <a:cs typeface="Arial" panose="020B0604020202020204" pitchFamily="34" charset="0"/>
              </a:rPr>
              <a:t>ASSIGNMENT HEADING BUSINESS MODEL &amp; COMPETITION: </a:t>
            </a:r>
            <a:endParaRPr lang="en-US"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pPr>
              <a:lnSpc>
                <a:spcPct val="107000"/>
              </a:lnSpc>
              <a:spcAft>
                <a:spcPts val="800"/>
              </a:spcAft>
            </a:pPr>
            <a:r>
              <a:rPr lang="en-GB" sz="2400" dirty="0">
                <a:effectLst/>
                <a:latin typeface="Arial" panose="020B0604020202020204" pitchFamily="34" charset="0"/>
                <a:ea typeface="Calibri" panose="020F0502020204030204" pitchFamily="34" charset="0"/>
                <a:cs typeface="Times New Roman" panose="02020603050405020304" pitchFamily="18" charset="0"/>
              </a:rPr>
              <a:t>What is the business model </a:t>
            </a:r>
            <a:r>
              <a:rPr lang="en-GB" sz="2400" dirty="0">
                <a:latin typeface="Arial" panose="020B0604020202020204" pitchFamily="34" charset="0"/>
                <a:ea typeface="Calibri" panose="020F0502020204030204" pitchFamily="34" charset="0"/>
                <a:cs typeface="Times New Roman" panose="02020603050405020304" pitchFamily="18" charset="0"/>
              </a:rPr>
              <a:t>associated with </a:t>
            </a:r>
            <a:r>
              <a:rPr lang="en-GB" sz="2400" dirty="0">
                <a:effectLst/>
                <a:latin typeface="Arial" panose="020B0604020202020204" pitchFamily="34" charset="0"/>
                <a:ea typeface="Calibri" panose="020F0502020204030204" pitchFamily="34" charset="0"/>
                <a:cs typeface="Times New Roman" panose="02020603050405020304" pitchFamily="18" charset="0"/>
              </a:rPr>
              <a:t>the product? You should define clearly each component of the business model using the lectures as guidance and linking technical engineering performance to the value proposition and the business model more generally. Again, this can be found looking at the companies that make the product.</a:t>
            </a:r>
          </a:p>
          <a:p>
            <a:pPr>
              <a:lnSpc>
                <a:spcPct val="107000"/>
              </a:lnSpc>
              <a:spcAft>
                <a:spcPts val="800"/>
              </a:spcAft>
            </a:pPr>
            <a:r>
              <a:rPr lang="en-GB" sz="2400" dirty="0">
                <a:effectLst/>
                <a:latin typeface="Arial" panose="020B0604020202020204" pitchFamily="34" charset="0"/>
                <a:ea typeface="Calibri" panose="020F0502020204030204" pitchFamily="34" charset="0"/>
                <a:cs typeface="Times New Roman" panose="02020603050405020304" pitchFamily="18" charset="0"/>
              </a:rPr>
              <a:t>What is the competition for the product in the market? </a:t>
            </a:r>
          </a:p>
          <a:p>
            <a:pPr>
              <a:lnSpc>
                <a:spcPct val="107000"/>
              </a:lnSpc>
              <a:spcAft>
                <a:spcPts val="800"/>
              </a:spcAft>
            </a:pPr>
            <a:r>
              <a:rPr lang="en-GB" sz="2400" dirty="0">
                <a:latin typeface="Arial" panose="020B0604020202020204" pitchFamily="34" charset="0"/>
                <a:ea typeface="Calibri" panose="020F0502020204030204" pitchFamily="34" charset="0"/>
                <a:cs typeface="Times New Roman" panose="02020603050405020304" pitchFamily="18" charset="0"/>
              </a:rPr>
              <a:t>3 page.</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23648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kumimoji="0" lang="en-US" sz="3600" b="0" i="0" u="none" strike="noStrike" kern="1200" cap="none" spc="-50" normalizeH="0" baseline="0" noProof="0" dirty="0">
                <a:ln>
                  <a:noFill/>
                </a:ln>
                <a:solidFill>
                  <a:srgbClr val="000000">
                    <a:lumMod val="75000"/>
                    <a:lumOff val="25000"/>
                  </a:srgbClr>
                </a:solidFill>
                <a:effectLst/>
                <a:uLnTx/>
                <a:uFillTx/>
                <a:latin typeface="Arial" panose="020B0604020202020204" pitchFamily="34" charset="0"/>
                <a:ea typeface="+mj-ea"/>
                <a:cs typeface="Arial" panose="020B0604020202020204" pitchFamily="34" charset="0"/>
              </a:rPr>
              <a:t>ASSIGNMENT HEADING RESOURCES: </a:t>
            </a:r>
            <a:endParaRPr lang="en-US"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lnSpc>
                <a:spcPct val="107000"/>
              </a:lnSpc>
              <a:spcAft>
                <a:spcPts val="800"/>
              </a:spcAft>
            </a:pPr>
            <a:r>
              <a:rPr lang="en-GB" sz="2800" dirty="0">
                <a:effectLst/>
                <a:latin typeface="Arial" panose="020B0604020202020204" pitchFamily="34" charset="0"/>
                <a:ea typeface="Calibri" panose="020F0502020204030204" pitchFamily="34" charset="0"/>
                <a:cs typeface="Times New Roman" panose="02020603050405020304" pitchFamily="18" charset="0"/>
              </a:rPr>
              <a:t>What resources are consumed by the product? What activities, what skills/routines are needed to develop the product, and hence </a:t>
            </a:r>
            <a:r>
              <a:rPr lang="en-GB" sz="2800" dirty="0">
                <a:latin typeface="Arial" panose="020B0604020202020204" pitchFamily="34" charset="0"/>
                <a:ea typeface="Calibri" panose="020F0502020204030204" pitchFamily="34" charset="0"/>
                <a:cs typeface="Times New Roman" panose="02020603050405020304" pitchFamily="18" charset="0"/>
              </a:rPr>
              <a:t>w</a:t>
            </a:r>
            <a:r>
              <a:rPr lang="en-GB" sz="2800" dirty="0">
                <a:effectLst/>
                <a:latin typeface="Arial" panose="020B0604020202020204" pitchFamily="34" charset="0"/>
                <a:ea typeface="Calibri" panose="020F0502020204030204" pitchFamily="34" charset="0"/>
                <a:cs typeface="Times New Roman" panose="02020603050405020304" pitchFamily="18" charset="0"/>
              </a:rPr>
              <a:t>hat cost categories will be needed? What are the activities required? </a:t>
            </a:r>
          </a:p>
          <a:p>
            <a:pPr>
              <a:lnSpc>
                <a:spcPct val="107000"/>
              </a:lnSpc>
              <a:spcAft>
                <a:spcPts val="800"/>
              </a:spcAft>
            </a:pPr>
            <a:r>
              <a:rPr lang="en-GB" sz="2800" dirty="0">
                <a:latin typeface="Arial" panose="020B0604020202020204" pitchFamily="34" charset="0"/>
                <a:ea typeface="Calibri" panose="020F0502020204030204" pitchFamily="34" charset="0"/>
                <a:cs typeface="Times New Roman" panose="02020603050405020304" pitchFamily="18" charset="0"/>
              </a:rPr>
              <a:t>2 pages</a:t>
            </a:r>
            <a:endParaRPr lang="en-GB" sz="28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62514753"/>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18263</TotalTime>
  <Words>935</Words>
  <Application>Microsoft Office PowerPoint</Application>
  <PresentationFormat>On-screen Show (4:3)</PresentationFormat>
  <Paragraphs>58</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Wingdings</vt:lpstr>
      <vt:lpstr>Retrospect</vt:lpstr>
      <vt:lpstr>FEEG 2006 Semester 1 assignment 2022 23</vt:lpstr>
      <vt:lpstr>FEEG2006 assessment</vt:lpstr>
      <vt:lpstr>Groups.</vt:lpstr>
      <vt:lpstr>Assignment Brief</vt:lpstr>
      <vt:lpstr>ASSIGNMENT HEADING INTRODUCTION: </vt:lpstr>
      <vt:lpstr>ASSIGNMENT HEADING PRODUCT DEFINITION: </vt:lpstr>
      <vt:lpstr>ASSIGNMENT HEADING STRATEGY: </vt:lpstr>
      <vt:lpstr>ASSIGNMENT HEADING BUSINESS MODEL &amp; COMPETITION: </vt:lpstr>
      <vt:lpstr>ASSIGNMENT HEADING RESOURCES: </vt:lpstr>
      <vt:lpstr>ASSIGNMENT</vt:lpstr>
      <vt:lpstr>Note the following:</vt:lpstr>
      <vt:lpstr>SIGN-OFF SHEET.</vt:lpstr>
      <vt:lpstr>NOTE</vt:lpstr>
      <vt:lpstr>Report </vt:lpstr>
      <vt:lpstr>Group Organisation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FEEG 2006</dc:title>
  <dc:creator>Roy</dc:creator>
  <cp:lastModifiedBy>Roy Edwards</cp:lastModifiedBy>
  <cp:revision>92</cp:revision>
  <cp:lastPrinted>2018-11-13T15:26:30Z</cp:lastPrinted>
  <dcterms:created xsi:type="dcterms:W3CDTF">2015-03-11T06:11:32Z</dcterms:created>
  <dcterms:modified xsi:type="dcterms:W3CDTF">2022-10-18T17:40:36Z</dcterms:modified>
</cp:coreProperties>
</file>